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4"/>
  </p:notesMasterIdLst>
  <p:sldIdLst>
    <p:sldId id="256" r:id="rId3"/>
    <p:sldId id="268" r:id="rId4"/>
    <p:sldId id="278" r:id="rId5"/>
    <p:sldId id="264" r:id="rId6"/>
    <p:sldId id="279" r:id="rId7"/>
    <p:sldId id="280" r:id="rId8"/>
    <p:sldId id="265" r:id="rId9"/>
    <p:sldId id="258" r:id="rId10"/>
    <p:sldId id="277" r:id="rId11"/>
    <p:sldId id="282" r:id="rId12"/>
    <p:sldId id="283" r:id="rId13"/>
    <p:sldId id="284" r:id="rId14"/>
    <p:sldId id="274" r:id="rId15"/>
    <p:sldId id="275" r:id="rId16"/>
    <p:sldId id="270" r:id="rId17"/>
    <p:sldId id="271" r:id="rId18"/>
    <p:sldId id="272" r:id="rId19"/>
    <p:sldId id="273" r:id="rId20"/>
    <p:sldId id="286" r:id="rId21"/>
    <p:sldId id="281" r:id="rId22"/>
    <p:sldId id="276" r:id="rId2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5C06"/>
    <a:srgbClr val="422C16"/>
    <a:srgbClr val="8B7207"/>
    <a:srgbClr val="003300"/>
    <a:srgbClr val="000099"/>
    <a:srgbClr val="0C788E"/>
    <a:srgbClr val="025198"/>
    <a:srgbClr val="1C1C1C"/>
    <a:srgbClr val="660066"/>
    <a:srgbClr val="0000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75" autoAdjust="0"/>
    <p:restoredTop sz="94652" autoAdjust="0"/>
  </p:normalViewPr>
  <p:slideViewPr>
    <p:cSldViewPr>
      <p:cViewPr>
        <p:scale>
          <a:sx n="99" d="100"/>
          <a:sy n="99" d="100"/>
        </p:scale>
        <p:origin x="-90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09832D-7409-412A-89DD-361B50E9AAD9}" type="doc">
      <dgm:prSet loTypeId="urn:microsoft.com/office/officeart/2005/8/layout/vList2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262B1220-51DE-425A-AAF2-0F119772174F}">
      <dgm:prSet phldrT="[Текст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ru-RU" sz="1800" b="1" dirty="0" smtClean="0">
              <a:solidFill>
                <a:schemeClr val="tx1"/>
              </a:solidFill>
            </a:rPr>
            <a:t>- диагностическое;</a:t>
          </a:r>
          <a:endParaRPr lang="ru-RU" sz="1800" b="1" dirty="0">
            <a:solidFill>
              <a:schemeClr val="tx1"/>
            </a:solidFill>
          </a:endParaRPr>
        </a:p>
      </dgm:t>
    </dgm:pt>
    <dgm:pt modelId="{48D84557-74D7-4CE3-9563-EDE88CBFFD0A}" type="parTrans" cxnId="{EBE1E7E2-D404-40F0-B29D-AE002644D376}">
      <dgm:prSet/>
      <dgm:spPr/>
      <dgm:t>
        <a:bodyPr/>
        <a:lstStyle/>
        <a:p>
          <a:endParaRPr lang="ru-RU"/>
        </a:p>
      </dgm:t>
    </dgm:pt>
    <dgm:pt modelId="{14428CD6-00D1-4CB1-AEC3-D6C94036620E}" type="sibTrans" cxnId="{EBE1E7E2-D404-40F0-B29D-AE002644D376}">
      <dgm:prSet/>
      <dgm:spPr/>
      <dgm:t>
        <a:bodyPr/>
        <a:lstStyle/>
        <a:p>
          <a:endParaRPr lang="ru-RU"/>
        </a:p>
      </dgm:t>
    </dgm:pt>
    <dgm:pt modelId="{04DCD839-C852-42BF-BECC-3A6D3C2CAA15}">
      <dgm:prSet custT="1"/>
      <dgm:spPr/>
      <dgm:t>
        <a:bodyPr/>
        <a:lstStyle/>
        <a:p>
          <a:pPr algn="ctr"/>
          <a:r>
            <a:rPr lang="ru-RU" sz="1800" b="1" dirty="0" smtClean="0">
              <a:solidFill>
                <a:schemeClr val="tx1"/>
              </a:solidFill>
            </a:rPr>
            <a:t>- консультативное;</a:t>
          </a:r>
          <a:endParaRPr lang="ru-RU" sz="1800" b="1" dirty="0">
            <a:solidFill>
              <a:schemeClr val="tx1"/>
            </a:solidFill>
          </a:endParaRPr>
        </a:p>
      </dgm:t>
    </dgm:pt>
    <dgm:pt modelId="{A11A5E56-B999-4E80-95FE-544C00EBB33C}" type="parTrans" cxnId="{837A62DC-EF9F-44F3-A997-4F9C6187E69C}">
      <dgm:prSet/>
      <dgm:spPr/>
      <dgm:t>
        <a:bodyPr/>
        <a:lstStyle/>
        <a:p>
          <a:endParaRPr lang="ru-RU"/>
        </a:p>
      </dgm:t>
    </dgm:pt>
    <dgm:pt modelId="{7BDFE63F-E7A8-48A2-A091-309DBA8041CC}" type="sibTrans" cxnId="{837A62DC-EF9F-44F3-A997-4F9C6187E69C}">
      <dgm:prSet/>
      <dgm:spPr/>
      <dgm:t>
        <a:bodyPr/>
        <a:lstStyle/>
        <a:p>
          <a:endParaRPr lang="ru-RU"/>
        </a:p>
      </dgm:t>
    </dgm:pt>
    <dgm:pt modelId="{B0B2D29B-28A3-4000-A472-FCC3F90407CC}">
      <dgm:prSet custT="1"/>
      <dgm:spPr/>
      <dgm:t>
        <a:bodyPr/>
        <a:lstStyle/>
        <a:p>
          <a:pPr algn="ctr"/>
          <a:r>
            <a:rPr lang="ru-RU" sz="1800" b="1" dirty="0" smtClean="0">
              <a:solidFill>
                <a:schemeClr val="tx1"/>
              </a:solidFill>
            </a:rPr>
            <a:t>- психолого-педагогическое сопровождение;</a:t>
          </a:r>
          <a:endParaRPr lang="ru-RU" sz="1800" b="1" dirty="0">
            <a:solidFill>
              <a:schemeClr val="tx1"/>
            </a:solidFill>
          </a:endParaRPr>
        </a:p>
      </dgm:t>
    </dgm:pt>
    <dgm:pt modelId="{CEF7BBD8-0880-4D3F-8F0C-EBF60DB5D5A3}" type="parTrans" cxnId="{48C06F58-D0BC-42BB-92B4-9D49268FE711}">
      <dgm:prSet/>
      <dgm:spPr/>
      <dgm:t>
        <a:bodyPr/>
        <a:lstStyle/>
        <a:p>
          <a:endParaRPr lang="ru-RU"/>
        </a:p>
      </dgm:t>
    </dgm:pt>
    <dgm:pt modelId="{5B6014DC-9DA7-4298-8B0A-97DE4C26820F}" type="sibTrans" cxnId="{48C06F58-D0BC-42BB-92B4-9D49268FE711}">
      <dgm:prSet/>
      <dgm:spPr/>
      <dgm:t>
        <a:bodyPr/>
        <a:lstStyle/>
        <a:p>
          <a:endParaRPr lang="ru-RU"/>
        </a:p>
      </dgm:t>
    </dgm:pt>
    <dgm:pt modelId="{C8C210D4-2E72-4A66-AB3D-7468FF57BC13}">
      <dgm:prSet custT="1"/>
      <dgm:spPr/>
      <dgm:t>
        <a:bodyPr/>
        <a:lstStyle/>
        <a:p>
          <a:pPr algn="ctr"/>
          <a:r>
            <a:rPr lang="ru-RU" sz="1800" b="1" dirty="0" smtClean="0">
              <a:solidFill>
                <a:schemeClr val="tx1"/>
              </a:solidFill>
            </a:rPr>
            <a:t>- просветительское;</a:t>
          </a:r>
          <a:endParaRPr lang="ru-RU" sz="1800" b="1" dirty="0">
            <a:solidFill>
              <a:schemeClr val="tx1"/>
            </a:solidFill>
          </a:endParaRPr>
        </a:p>
      </dgm:t>
    </dgm:pt>
    <dgm:pt modelId="{58037125-CBE2-4027-993C-B1655C26545E}" type="parTrans" cxnId="{00B24CF5-4E0E-4A8C-BA23-21F24BB95F94}">
      <dgm:prSet/>
      <dgm:spPr/>
      <dgm:t>
        <a:bodyPr/>
        <a:lstStyle/>
        <a:p>
          <a:endParaRPr lang="ru-RU"/>
        </a:p>
      </dgm:t>
    </dgm:pt>
    <dgm:pt modelId="{9D985A42-DD8F-4899-A45F-DF37FF3B9BAF}" type="sibTrans" cxnId="{00B24CF5-4E0E-4A8C-BA23-21F24BB95F94}">
      <dgm:prSet/>
      <dgm:spPr/>
      <dgm:t>
        <a:bodyPr/>
        <a:lstStyle/>
        <a:p>
          <a:endParaRPr lang="ru-RU"/>
        </a:p>
      </dgm:t>
    </dgm:pt>
    <dgm:pt modelId="{C77155A2-D1C9-49D3-BDF1-5F1A59A34AE5}">
      <dgm:prSet custT="1"/>
      <dgm:spPr>
        <a:solidFill>
          <a:srgbClr val="92D050"/>
        </a:solidFill>
      </dgm:spPr>
      <dgm:t>
        <a:bodyPr/>
        <a:lstStyle/>
        <a:p>
          <a:pPr algn="ctr"/>
          <a:r>
            <a:rPr lang="ru-RU" sz="1800" b="1" dirty="0" smtClean="0">
              <a:solidFill>
                <a:schemeClr val="tx1"/>
              </a:solidFill>
            </a:rPr>
            <a:t>- экспертное;</a:t>
          </a:r>
          <a:endParaRPr lang="ru-RU" sz="1800" b="1" dirty="0">
            <a:solidFill>
              <a:schemeClr val="tx1"/>
            </a:solidFill>
          </a:endParaRPr>
        </a:p>
      </dgm:t>
    </dgm:pt>
    <dgm:pt modelId="{DC8C48BD-16CD-4291-ABDF-E993A8CC8F55}" type="parTrans" cxnId="{F73876FD-EB03-4360-8953-FAAC859C21A7}">
      <dgm:prSet/>
      <dgm:spPr/>
      <dgm:t>
        <a:bodyPr/>
        <a:lstStyle/>
        <a:p>
          <a:endParaRPr lang="ru-RU"/>
        </a:p>
      </dgm:t>
    </dgm:pt>
    <dgm:pt modelId="{29B6B2E8-2360-42E2-8BCD-7F715112BFD0}" type="sibTrans" cxnId="{F73876FD-EB03-4360-8953-FAAC859C21A7}">
      <dgm:prSet/>
      <dgm:spPr/>
      <dgm:t>
        <a:bodyPr/>
        <a:lstStyle/>
        <a:p>
          <a:endParaRPr lang="ru-RU"/>
        </a:p>
      </dgm:t>
    </dgm:pt>
    <dgm:pt modelId="{C2F79A79-9574-47EC-916F-A1DB1E13B4B7}">
      <dgm:prSet custT="1"/>
      <dgm:spPr>
        <a:solidFill>
          <a:schemeClr val="accent1">
            <a:lumMod val="50000"/>
          </a:schemeClr>
        </a:solidFill>
      </dgm:spPr>
      <dgm:t>
        <a:bodyPr/>
        <a:lstStyle/>
        <a:p>
          <a:pPr algn="ctr"/>
          <a:r>
            <a:rPr lang="ru-RU" sz="1800" b="1" dirty="0" smtClean="0">
              <a:solidFill>
                <a:schemeClr val="tx1"/>
              </a:solidFill>
            </a:rPr>
            <a:t>- организационно-методическое.</a:t>
          </a:r>
          <a:endParaRPr lang="ru-RU" sz="1800" b="1" dirty="0"/>
        </a:p>
      </dgm:t>
    </dgm:pt>
    <dgm:pt modelId="{8D36B4A4-F2BE-4414-8D7A-CC3DB6F57D84}" type="parTrans" cxnId="{3A347F80-31CA-4960-8FF7-EC492A7DDA50}">
      <dgm:prSet/>
      <dgm:spPr/>
      <dgm:t>
        <a:bodyPr/>
        <a:lstStyle/>
        <a:p>
          <a:endParaRPr lang="ru-RU"/>
        </a:p>
      </dgm:t>
    </dgm:pt>
    <dgm:pt modelId="{14E00D34-C408-4EFE-94B7-BFB42C6FBCAA}" type="sibTrans" cxnId="{3A347F80-31CA-4960-8FF7-EC492A7DDA50}">
      <dgm:prSet/>
      <dgm:spPr/>
      <dgm:t>
        <a:bodyPr/>
        <a:lstStyle/>
        <a:p>
          <a:endParaRPr lang="ru-RU"/>
        </a:p>
      </dgm:t>
    </dgm:pt>
    <dgm:pt modelId="{A02FBF64-437B-47D0-99D5-C8525202599F}" type="pres">
      <dgm:prSet presAssocID="{AE09832D-7409-412A-89DD-361B50E9AAD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9D02EC7-9096-49DD-9D49-893705C7AE1C}" type="pres">
      <dgm:prSet presAssocID="{262B1220-51DE-425A-AAF2-0F119772174F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FB3E47-91BD-4851-A674-AFA66B2EAE4B}" type="pres">
      <dgm:prSet presAssocID="{14428CD6-00D1-4CB1-AEC3-D6C94036620E}" presName="spacer" presStyleCnt="0"/>
      <dgm:spPr/>
    </dgm:pt>
    <dgm:pt modelId="{CF05D1ED-47C7-4702-A0B5-F788DF122656}" type="pres">
      <dgm:prSet presAssocID="{04DCD839-C852-42BF-BECC-3A6D3C2CAA15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DC292B-4286-4E89-AD5F-37E5C3EF883E}" type="pres">
      <dgm:prSet presAssocID="{7BDFE63F-E7A8-48A2-A091-309DBA8041CC}" presName="spacer" presStyleCnt="0"/>
      <dgm:spPr/>
    </dgm:pt>
    <dgm:pt modelId="{6316FC95-BD04-4ECC-AE96-22802BB912AA}" type="pres">
      <dgm:prSet presAssocID="{B0B2D29B-28A3-4000-A472-FCC3F90407CC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EEC1C4-FA9E-4720-AB58-BF4072178237}" type="pres">
      <dgm:prSet presAssocID="{5B6014DC-9DA7-4298-8B0A-97DE4C26820F}" presName="spacer" presStyleCnt="0"/>
      <dgm:spPr/>
    </dgm:pt>
    <dgm:pt modelId="{D770D1E5-BFD5-490D-8DA3-94540A6FFAE8}" type="pres">
      <dgm:prSet presAssocID="{C8C210D4-2E72-4A66-AB3D-7468FF57BC13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564D10-9C92-43B2-A39B-608D8406DB57}" type="pres">
      <dgm:prSet presAssocID="{9D985A42-DD8F-4899-A45F-DF37FF3B9BAF}" presName="spacer" presStyleCnt="0"/>
      <dgm:spPr/>
    </dgm:pt>
    <dgm:pt modelId="{35BB1247-4B42-4407-AAF8-6B0304D948FC}" type="pres">
      <dgm:prSet presAssocID="{C77155A2-D1C9-49D3-BDF1-5F1A59A34AE5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1E03EC-81AD-48FC-9E06-B0997A169367}" type="pres">
      <dgm:prSet presAssocID="{29B6B2E8-2360-42E2-8BCD-7F715112BFD0}" presName="spacer" presStyleCnt="0"/>
      <dgm:spPr/>
    </dgm:pt>
    <dgm:pt modelId="{64962D17-FE76-4D9A-BC3F-71DA84C0F45A}" type="pres">
      <dgm:prSet presAssocID="{C2F79A79-9574-47EC-916F-A1DB1E13B4B7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F725DC3-1369-45F2-A057-1B81C40263B5}" type="presOf" srcId="{B0B2D29B-28A3-4000-A472-FCC3F90407CC}" destId="{6316FC95-BD04-4ECC-AE96-22802BB912AA}" srcOrd="0" destOrd="0" presId="urn:microsoft.com/office/officeart/2005/8/layout/vList2"/>
    <dgm:cxn modelId="{3A347F80-31CA-4960-8FF7-EC492A7DDA50}" srcId="{AE09832D-7409-412A-89DD-361B50E9AAD9}" destId="{C2F79A79-9574-47EC-916F-A1DB1E13B4B7}" srcOrd="5" destOrd="0" parTransId="{8D36B4A4-F2BE-4414-8D7A-CC3DB6F57D84}" sibTransId="{14E00D34-C408-4EFE-94B7-BFB42C6FBCAA}"/>
    <dgm:cxn modelId="{31644ABE-469D-4DEC-BDE1-5BC992EE80DE}" type="presOf" srcId="{C8C210D4-2E72-4A66-AB3D-7468FF57BC13}" destId="{D770D1E5-BFD5-490D-8DA3-94540A6FFAE8}" srcOrd="0" destOrd="0" presId="urn:microsoft.com/office/officeart/2005/8/layout/vList2"/>
    <dgm:cxn modelId="{48C06F58-D0BC-42BB-92B4-9D49268FE711}" srcId="{AE09832D-7409-412A-89DD-361B50E9AAD9}" destId="{B0B2D29B-28A3-4000-A472-FCC3F90407CC}" srcOrd="2" destOrd="0" parTransId="{CEF7BBD8-0880-4D3F-8F0C-EBF60DB5D5A3}" sibTransId="{5B6014DC-9DA7-4298-8B0A-97DE4C26820F}"/>
    <dgm:cxn modelId="{81BD4BE8-4EFB-4823-B0C6-BACE2C2272FB}" type="presOf" srcId="{04DCD839-C852-42BF-BECC-3A6D3C2CAA15}" destId="{CF05D1ED-47C7-4702-A0B5-F788DF122656}" srcOrd="0" destOrd="0" presId="urn:microsoft.com/office/officeart/2005/8/layout/vList2"/>
    <dgm:cxn modelId="{2C2EAD3F-4BA9-4F32-9C6D-A2051654F5FD}" type="presOf" srcId="{C77155A2-D1C9-49D3-BDF1-5F1A59A34AE5}" destId="{35BB1247-4B42-4407-AAF8-6B0304D948FC}" srcOrd="0" destOrd="0" presId="urn:microsoft.com/office/officeart/2005/8/layout/vList2"/>
    <dgm:cxn modelId="{837A62DC-EF9F-44F3-A997-4F9C6187E69C}" srcId="{AE09832D-7409-412A-89DD-361B50E9AAD9}" destId="{04DCD839-C852-42BF-BECC-3A6D3C2CAA15}" srcOrd="1" destOrd="0" parTransId="{A11A5E56-B999-4E80-95FE-544C00EBB33C}" sibTransId="{7BDFE63F-E7A8-48A2-A091-309DBA8041CC}"/>
    <dgm:cxn modelId="{07775EDE-7620-40B9-8B6F-62C5F70FF7E7}" type="presOf" srcId="{AE09832D-7409-412A-89DD-361B50E9AAD9}" destId="{A02FBF64-437B-47D0-99D5-C8525202599F}" srcOrd="0" destOrd="0" presId="urn:microsoft.com/office/officeart/2005/8/layout/vList2"/>
    <dgm:cxn modelId="{F73876FD-EB03-4360-8953-FAAC859C21A7}" srcId="{AE09832D-7409-412A-89DD-361B50E9AAD9}" destId="{C77155A2-D1C9-49D3-BDF1-5F1A59A34AE5}" srcOrd="4" destOrd="0" parTransId="{DC8C48BD-16CD-4291-ABDF-E993A8CC8F55}" sibTransId="{29B6B2E8-2360-42E2-8BCD-7F715112BFD0}"/>
    <dgm:cxn modelId="{EBE1E7E2-D404-40F0-B29D-AE002644D376}" srcId="{AE09832D-7409-412A-89DD-361B50E9AAD9}" destId="{262B1220-51DE-425A-AAF2-0F119772174F}" srcOrd="0" destOrd="0" parTransId="{48D84557-74D7-4CE3-9563-EDE88CBFFD0A}" sibTransId="{14428CD6-00D1-4CB1-AEC3-D6C94036620E}"/>
    <dgm:cxn modelId="{00B24CF5-4E0E-4A8C-BA23-21F24BB95F94}" srcId="{AE09832D-7409-412A-89DD-361B50E9AAD9}" destId="{C8C210D4-2E72-4A66-AB3D-7468FF57BC13}" srcOrd="3" destOrd="0" parTransId="{58037125-CBE2-4027-993C-B1655C26545E}" sibTransId="{9D985A42-DD8F-4899-A45F-DF37FF3B9BAF}"/>
    <dgm:cxn modelId="{1BCF50B5-339C-4978-A0CC-A8A7882003A2}" type="presOf" srcId="{C2F79A79-9574-47EC-916F-A1DB1E13B4B7}" destId="{64962D17-FE76-4D9A-BC3F-71DA84C0F45A}" srcOrd="0" destOrd="0" presId="urn:microsoft.com/office/officeart/2005/8/layout/vList2"/>
    <dgm:cxn modelId="{7C270E4F-3CC9-47B2-9433-032C1AF74F66}" type="presOf" srcId="{262B1220-51DE-425A-AAF2-0F119772174F}" destId="{B9D02EC7-9096-49DD-9D49-893705C7AE1C}" srcOrd="0" destOrd="0" presId="urn:microsoft.com/office/officeart/2005/8/layout/vList2"/>
    <dgm:cxn modelId="{E74DA841-4DC4-4EF3-84AC-3A29DDCDDB68}" type="presParOf" srcId="{A02FBF64-437B-47D0-99D5-C8525202599F}" destId="{B9D02EC7-9096-49DD-9D49-893705C7AE1C}" srcOrd="0" destOrd="0" presId="urn:microsoft.com/office/officeart/2005/8/layout/vList2"/>
    <dgm:cxn modelId="{705748E8-DF58-4E73-A05A-7F0FAEFB5B3C}" type="presParOf" srcId="{A02FBF64-437B-47D0-99D5-C8525202599F}" destId="{1EFB3E47-91BD-4851-A674-AFA66B2EAE4B}" srcOrd="1" destOrd="0" presId="urn:microsoft.com/office/officeart/2005/8/layout/vList2"/>
    <dgm:cxn modelId="{92D0883C-2794-47A5-ABBF-5D78F61196A5}" type="presParOf" srcId="{A02FBF64-437B-47D0-99D5-C8525202599F}" destId="{CF05D1ED-47C7-4702-A0B5-F788DF122656}" srcOrd="2" destOrd="0" presId="urn:microsoft.com/office/officeart/2005/8/layout/vList2"/>
    <dgm:cxn modelId="{50EF20A1-8669-494A-BDA2-715DF219DF59}" type="presParOf" srcId="{A02FBF64-437B-47D0-99D5-C8525202599F}" destId="{2DDC292B-4286-4E89-AD5F-37E5C3EF883E}" srcOrd="3" destOrd="0" presId="urn:microsoft.com/office/officeart/2005/8/layout/vList2"/>
    <dgm:cxn modelId="{3184E86C-4450-41EA-BB24-F4E43A2C68A1}" type="presParOf" srcId="{A02FBF64-437B-47D0-99D5-C8525202599F}" destId="{6316FC95-BD04-4ECC-AE96-22802BB912AA}" srcOrd="4" destOrd="0" presId="urn:microsoft.com/office/officeart/2005/8/layout/vList2"/>
    <dgm:cxn modelId="{81BACC55-2E1A-4C30-93C8-077E8384C439}" type="presParOf" srcId="{A02FBF64-437B-47D0-99D5-C8525202599F}" destId="{EDEEC1C4-FA9E-4720-AB58-BF4072178237}" srcOrd="5" destOrd="0" presId="urn:microsoft.com/office/officeart/2005/8/layout/vList2"/>
    <dgm:cxn modelId="{1CF37C0E-9F1A-4565-9411-19A25019849B}" type="presParOf" srcId="{A02FBF64-437B-47D0-99D5-C8525202599F}" destId="{D770D1E5-BFD5-490D-8DA3-94540A6FFAE8}" srcOrd="6" destOrd="0" presId="urn:microsoft.com/office/officeart/2005/8/layout/vList2"/>
    <dgm:cxn modelId="{C5668C2C-D2C5-4388-9900-8C5383BDAFD8}" type="presParOf" srcId="{A02FBF64-437B-47D0-99D5-C8525202599F}" destId="{10564D10-9C92-43B2-A39B-608D8406DB57}" srcOrd="7" destOrd="0" presId="urn:microsoft.com/office/officeart/2005/8/layout/vList2"/>
    <dgm:cxn modelId="{745B3C39-7242-41DB-BA56-132183553257}" type="presParOf" srcId="{A02FBF64-437B-47D0-99D5-C8525202599F}" destId="{35BB1247-4B42-4407-AAF8-6B0304D948FC}" srcOrd="8" destOrd="0" presId="urn:microsoft.com/office/officeart/2005/8/layout/vList2"/>
    <dgm:cxn modelId="{24040E6C-DD10-4791-B87C-EAB74306F0EE}" type="presParOf" srcId="{A02FBF64-437B-47D0-99D5-C8525202599F}" destId="{181E03EC-81AD-48FC-9E06-B0997A169367}" srcOrd="9" destOrd="0" presId="urn:microsoft.com/office/officeart/2005/8/layout/vList2"/>
    <dgm:cxn modelId="{D5D9B340-302E-46E0-BE0F-0A639FBFE152}" type="presParOf" srcId="{A02FBF64-437B-47D0-99D5-C8525202599F}" destId="{64962D17-FE76-4D9A-BC3F-71DA84C0F45A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D02EC7-9096-49DD-9D49-893705C7AE1C}">
      <dsp:nvSpPr>
        <dsp:cNvPr id="0" name=""/>
        <dsp:cNvSpPr/>
      </dsp:nvSpPr>
      <dsp:spPr>
        <a:xfrm>
          <a:off x="0" y="18252"/>
          <a:ext cx="6096000" cy="692640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- диагностическое;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33812" y="52064"/>
        <a:ext cx="6028376" cy="625016"/>
      </dsp:txXfrm>
    </dsp:sp>
    <dsp:sp modelId="{CF05D1ED-47C7-4702-A0B5-F788DF122656}">
      <dsp:nvSpPr>
        <dsp:cNvPr id="0" name=""/>
        <dsp:cNvSpPr/>
      </dsp:nvSpPr>
      <dsp:spPr>
        <a:xfrm>
          <a:off x="0" y="817452"/>
          <a:ext cx="6096000" cy="692640"/>
        </a:xfrm>
        <a:prstGeom prst="roundRect">
          <a:avLst/>
        </a:prstGeom>
        <a:gradFill rotWithShape="0">
          <a:gsLst>
            <a:gs pos="0">
              <a:schemeClr val="accent2">
                <a:hueOff val="-2880000"/>
                <a:satOff val="-10001"/>
                <a:lumOff val="12000"/>
                <a:alphaOff val="0"/>
                <a:shade val="51000"/>
                <a:satMod val="130000"/>
              </a:schemeClr>
            </a:gs>
            <a:gs pos="80000">
              <a:schemeClr val="accent2">
                <a:hueOff val="-2880000"/>
                <a:satOff val="-10001"/>
                <a:lumOff val="12000"/>
                <a:alphaOff val="0"/>
                <a:shade val="93000"/>
                <a:satMod val="130000"/>
              </a:schemeClr>
            </a:gs>
            <a:gs pos="100000">
              <a:schemeClr val="accent2">
                <a:hueOff val="-2880000"/>
                <a:satOff val="-10001"/>
                <a:lumOff val="1200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- консультативное;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33812" y="851264"/>
        <a:ext cx="6028376" cy="625016"/>
      </dsp:txXfrm>
    </dsp:sp>
    <dsp:sp modelId="{6316FC95-BD04-4ECC-AE96-22802BB912AA}">
      <dsp:nvSpPr>
        <dsp:cNvPr id="0" name=""/>
        <dsp:cNvSpPr/>
      </dsp:nvSpPr>
      <dsp:spPr>
        <a:xfrm>
          <a:off x="0" y="1616652"/>
          <a:ext cx="6096000" cy="692640"/>
        </a:xfrm>
        <a:prstGeom prst="roundRect">
          <a:avLst/>
        </a:prstGeom>
        <a:gradFill rotWithShape="0">
          <a:gsLst>
            <a:gs pos="0">
              <a:schemeClr val="accent2">
                <a:hueOff val="-5760000"/>
                <a:satOff val="-20001"/>
                <a:lumOff val="24000"/>
                <a:alphaOff val="0"/>
                <a:shade val="51000"/>
                <a:satMod val="130000"/>
              </a:schemeClr>
            </a:gs>
            <a:gs pos="80000">
              <a:schemeClr val="accent2">
                <a:hueOff val="-5760000"/>
                <a:satOff val="-20001"/>
                <a:lumOff val="24000"/>
                <a:alphaOff val="0"/>
                <a:shade val="93000"/>
                <a:satMod val="130000"/>
              </a:schemeClr>
            </a:gs>
            <a:gs pos="100000">
              <a:schemeClr val="accent2">
                <a:hueOff val="-5760000"/>
                <a:satOff val="-20001"/>
                <a:lumOff val="2400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- психолого-педагогическое сопровождение;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33812" y="1650464"/>
        <a:ext cx="6028376" cy="625016"/>
      </dsp:txXfrm>
    </dsp:sp>
    <dsp:sp modelId="{D770D1E5-BFD5-490D-8DA3-94540A6FFAE8}">
      <dsp:nvSpPr>
        <dsp:cNvPr id="0" name=""/>
        <dsp:cNvSpPr/>
      </dsp:nvSpPr>
      <dsp:spPr>
        <a:xfrm>
          <a:off x="0" y="2415852"/>
          <a:ext cx="6096000" cy="692640"/>
        </a:xfrm>
        <a:prstGeom prst="roundRect">
          <a:avLst/>
        </a:prstGeom>
        <a:gradFill rotWithShape="0">
          <a:gsLst>
            <a:gs pos="0">
              <a:schemeClr val="accent2">
                <a:hueOff val="-8640000"/>
                <a:satOff val="-30002"/>
                <a:lumOff val="36001"/>
                <a:alphaOff val="0"/>
                <a:shade val="51000"/>
                <a:satMod val="130000"/>
              </a:schemeClr>
            </a:gs>
            <a:gs pos="80000">
              <a:schemeClr val="accent2">
                <a:hueOff val="-8640000"/>
                <a:satOff val="-30002"/>
                <a:lumOff val="36001"/>
                <a:alphaOff val="0"/>
                <a:shade val="93000"/>
                <a:satMod val="130000"/>
              </a:schemeClr>
            </a:gs>
            <a:gs pos="100000">
              <a:schemeClr val="accent2">
                <a:hueOff val="-8640000"/>
                <a:satOff val="-30002"/>
                <a:lumOff val="3600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- просветительское;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33812" y="2449664"/>
        <a:ext cx="6028376" cy="625016"/>
      </dsp:txXfrm>
    </dsp:sp>
    <dsp:sp modelId="{35BB1247-4B42-4407-AAF8-6B0304D948FC}">
      <dsp:nvSpPr>
        <dsp:cNvPr id="0" name=""/>
        <dsp:cNvSpPr/>
      </dsp:nvSpPr>
      <dsp:spPr>
        <a:xfrm>
          <a:off x="0" y="3215052"/>
          <a:ext cx="6096000" cy="692640"/>
        </a:xfrm>
        <a:prstGeom prst="roundRect">
          <a:avLst/>
        </a:prstGeom>
        <a:solidFill>
          <a:srgbClr val="92D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- экспертное;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33812" y="3248864"/>
        <a:ext cx="6028376" cy="625016"/>
      </dsp:txXfrm>
    </dsp:sp>
    <dsp:sp modelId="{64962D17-FE76-4D9A-BC3F-71DA84C0F45A}">
      <dsp:nvSpPr>
        <dsp:cNvPr id="0" name=""/>
        <dsp:cNvSpPr/>
      </dsp:nvSpPr>
      <dsp:spPr>
        <a:xfrm>
          <a:off x="0" y="4014252"/>
          <a:ext cx="6096000" cy="692640"/>
        </a:xfrm>
        <a:prstGeom prst="roundRect">
          <a:avLst/>
        </a:prstGeom>
        <a:solidFill>
          <a:schemeClr val="accent1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- организационно-методическое.</a:t>
          </a:r>
          <a:endParaRPr lang="ru-RU" sz="1800" b="1" kern="1200" dirty="0"/>
        </a:p>
      </dsp:txBody>
      <dsp:txXfrm>
        <a:off x="33812" y="4048064"/>
        <a:ext cx="6028376" cy="6250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2E0BCB-99BD-4287-A03B-DCB575979841}" type="datetimeFigureOut">
              <a:rPr lang="ru-RU" smtClean="0"/>
              <a:t>18.01.2020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9C3684-7314-450F-88AD-DB78AFFAE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464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662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12F4537-E02F-444D-87C3-B773BD8B73CC}" type="slidenum">
              <a:rPr lang="ru-RU">
                <a:solidFill>
                  <a:prstClr val="black"/>
                </a:solidFill>
              </a:rPr>
              <a:pPr/>
              <a:t>19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A7DAA-CE3A-4BC5-A3B5-67EAF652F17E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0D4E88-21FE-42CC-91E6-BB5A8C994941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BC454-5DC4-4822-9CE5-86078B81467C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ая соединительная линия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11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12" name="Прямая соединительная линия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13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14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15" name="Прямая соединительная линия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16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Овал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Овал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Овал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Овал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4812F-5E48-4D20-80BC-F6C32238FD58}" type="datetimeFigureOut">
              <a:rPr lang="ru-RU">
                <a:solidFill>
                  <a:srgbClr val="575F6D"/>
                </a:solidFill>
              </a:rPr>
              <a:pPr>
                <a:defRPr/>
              </a:pPr>
              <a:t>18.01.2020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575F6D"/>
              </a:solidFill>
            </a:endParaRPr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FC170A-90E3-4114-849A-F291216048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2855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57E7429-C44A-491B-9D37-FC6F81E74522}" type="datetimeFigureOut">
              <a:rPr lang="ru-RU">
                <a:solidFill>
                  <a:srgbClr val="575F6D"/>
                </a:solidFill>
              </a:rPr>
              <a:pPr>
                <a:defRPr/>
              </a:pPr>
              <a:t>18.01.2020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9F52648-B4E0-4A03-B798-FB7408AA67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279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ая соединительная линия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entury Schoolbook"/>
              <a:cs typeface="+mn-cs"/>
            </a:endParaRPr>
          </a:p>
        </p:txBody>
      </p:sp>
      <p:sp>
        <p:nvSpPr>
          <p:cNvPr id="9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entury Schoolbook"/>
              <a:cs typeface="+mn-cs"/>
            </a:endParaRPr>
          </a:p>
        </p:txBody>
      </p:sp>
      <p:sp>
        <p:nvSpPr>
          <p:cNvPr id="10" name="Прямая соединительная линия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entury Schoolbook"/>
              <a:cs typeface="+mn-cs"/>
            </a:endParaRPr>
          </a:p>
        </p:txBody>
      </p:sp>
      <p:sp>
        <p:nvSpPr>
          <p:cNvPr id="11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entury Schoolbook"/>
              <a:cs typeface="+mn-cs"/>
            </a:endParaRPr>
          </a:p>
        </p:txBody>
      </p:sp>
      <p:sp>
        <p:nvSpPr>
          <p:cNvPr id="12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entury Schoolbook"/>
              <a:cs typeface="+mn-cs"/>
            </a:endParaRPr>
          </a:p>
        </p:txBody>
      </p:sp>
      <p:sp>
        <p:nvSpPr>
          <p:cNvPr id="13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Овал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Овал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Овал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Овал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Прямая соединительная линия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entury Schoolbook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BC230-DB76-474F-963F-AA43557A6FAF}" type="datetimeFigureOut">
              <a:rPr lang="ru-RU">
                <a:solidFill>
                  <a:srgbClr val="FFF39D"/>
                </a:solidFill>
              </a:rPr>
              <a:pPr>
                <a:defRPr/>
              </a:pPr>
              <a:t>18.01.2020</a:t>
            </a:fld>
            <a:endParaRPr lang="ru-RU">
              <a:solidFill>
                <a:srgbClr val="FFF39D"/>
              </a:solidFill>
            </a:endParaRPr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39D"/>
              </a:solidFill>
            </a:endParaRPr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DFB6-3950-4288-AAD4-E50C6C68D4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1670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9DDA9-CC29-4B53-847D-A8294A576881}" type="datetimeFigureOut">
              <a:rPr lang="ru-RU">
                <a:solidFill>
                  <a:srgbClr val="575F6D"/>
                </a:solidFill>
              </a:rPr>
              <a:pPr>
                <a:defRPr/>
              </a:pPr>
              <a:t>18.01.2020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575F6D"/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D6AD-9F95-4EDB-AACC-2936685C84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206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8F015-3AB6-498D-A138-0035E508FFA9}" type="datetimeFigureOut">
              <a:rPr lang="ru-RU">
                <a:solidFill>
                  <a:srgbClr val="575F6D"/>
                </a:solidFill>
              </a:rPr>
              <a:pPr>
                <a:defRPr/>
              </a:pPr>
              <a:t>18.01.2020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575F6D"/>
              </a:solidFill>
            </a:endParaRPr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8E9AB-1458-4EA5-A689-7521F63E9D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1526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9A6FEFB-CE7F-45E6-85CE-1DA249B4478E}" type="datetimeFigureOut">
              <a:rPr lang="ru-RU">
                <a:solidFill>
                  <a:srgbClr val="575F6D"/>
                </a:solidFill>
              </a:rPr>
              <a:pPr>
                <a:defRPr/>
              </a:pPr>
              <a:t>18.01.2020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6CBAEBC-17D8-4EF0-885D-B0F0533472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6185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5EB89-C6E0-4B4A-995B-165546D99670}" type="datetimeFigureOut">
              <a:rPr lang="ru-RU">
                <a:solidFill>
                  <a:srgbClr val="575F6D"/>
                </a:solidFill>
              </a:rPr>
              <a:pPr>
                <a:defRPr/>
              </a:pPr>
              <a:t>18.01.2020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575F6D"/>
              </a:solidFill>
            </a:endParaRP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CA5DC-8A2A-4CC0-95BE-B8A0EB1B38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1320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6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7" name="Прямая соединительная линия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8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9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11" name="Овал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3A48A51-42F1-4E0B-ADB7-8046A484F0FA}" type="datetimeFigureOut">
              <a:rPr lang="ru-RU">
                <a:solidFill>
                  <a:srgbClr val="575F6D"/>
                </a:solidFill>
              </a:rPr>
              <a:pPr>
                <a:defRPr/>
              </a:pPr>
              <a:t>18.01.2020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25FE1B8-45F3-476A-A928-BE9B13FB29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6886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117F1-F94F-4BCD-BD82-F4B0C3BB6963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6" name="Овал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8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10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11" name="Прямая соединительная линия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629C77A-5D6D-4921-A28C-0F555E7BF7B1}" type="datetimeFigureOut">
              <a:rPr lang="ru-RU">
                <a:solidFill>
                  <a:srgbClr val="575F6D"/>
                </a:solidFill>
              </a:rPr>
              <a:pPr>
                <a:defRPr/>
              </a:pPr>
              <a:t>18.01.2020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7B086DB-36D8-4886-9E3A-C099BA7998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8767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13A99-3B59-486D-A41B-86674FDABB40}" type="datetimeFigureOut">
              <a:rPr lang="ru-RU">
                <a:solidFill>
                  <a:srgbClr val="575F6D"/>
                </a:solidFill>
              </a:rPr>
              <a:pPr>
                <a:defRPr/>
              </a:pPr>
              <a:t>18.01.2020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575F6D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4C414-A8BD-4D73-9CB4-6B8DC78BD8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23200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312C2-8B23-4C15-ADAF-E782E024988A}" type="datetimeFigureOut">
              <a:rPr lang="ru-RU">
                <a:solidFill>
                  <a:srgbClr val="575F6D"/>
                </a:solidFill>
              </a:rPr>
              <a:pPr>
                <a:defRPr/>
              </a:pPr>
              <a:t>18.01.2020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575F6D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416AF-DE73-4705-843A-DC99A0671D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657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9BB9C-66C7-42AC-BD88-E27978EC9BAC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A6B70-1F75-4499-9131-82FF437292FD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996C8-5B14-46ED-BFEF-221A741222B8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260ED-2384-4D5D-9D41-DF536B1F399E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9C907-E8E6-4FC7-89FF-D3BEA72571C7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1DCC4-7EDB-485B-B865-5F42F8C3D418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CA90F-066E-4536-A7D5-F86A509F62F4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C66923D-AA91-4666-A618-59C0D1F4E300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304D4DD9-3149-4041-AC07-FBED4320C4C7}" type="datetimeFigureOut">
              <a:rPr lang="ru-RU">
                <a:solidFill>
                  <a:srgbClr val="575F6D"/>
                </a:solidFill>
                <a:cs typeface="+mn-cs"/>
              </a:rPr>
              <a:pPr>
                <a:defRPr/>
              </a:pPr>
              <a:t>18.01.2020</a:t>
            </a:fld>
            <a:endParaRPr lang="ru-RU">
              <a:solidFill>
                <a:srgbClr val="575F6D"/>
              </a:solidFill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srgbClr val="575F6D"/>
              </a:solidFill>
              <a:cs typeface="+mn-cs"/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DFEDF624-5E59-4180-A7C8-70B2F6F6C07B}" type="slidenum">
              <a:rPr lang="ru-RU">
                <a:cs typeface="+mn-cs"/>
              </a:rPr>
              <a:pPr>
                <a:defRPr/>
              </a:pPr>
              <a:t>‹#›</a:t>
            </a:fld>
            <a:endParaRPr lang="ru-RU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7085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467544" y="836712"/>
            <a:ext cx="8316094" cy="1839987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rgbClr val="003300"/>
                </a:solidFill>
              </a:rPr>
              <a:t>Организация работы</a:t>
            </a:r>
            <a:br>
              <a:rPr lang="ru-RU" sz="3600" b="1" dirty="0" smtClean="0">
                <a:solidFill>
                  <a:srgbClr val="003300"/>
                </a:solidFill>
              </a:rPr>
            </a:br>
            <a:r>
              <a:rPr lang="ru-RU" sz="3600" b="1" dirty="0" smtClean="0">
                <a:solidFill>
                  <a:srgbClr val="003300"/>
                </a:solidFill>
              </a:rPr>
              <a:t>психолого-педагогического консилиума</a:t>
            </a:r>
            <a:endParaRPr lang="es-ES" sz="3600" b="1" dirty="0" smtClean="0">
              <a:solidFill>
                <a:srgbClr val="00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579296" cy="1143000"/>
          </a:xfrm>
        </p:spPr>
        <p:txBody>
          <a:bodyPr/>
          <a:lstStyle/>
          <a:p>
            <a:r>
              <a:rPr lang="ru-RU" sz="3000" b="1" kern="1200" cap="sm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Виды консилиумов: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txBody>
          <a:bodyPr/>
          <a:lstStyle/>
          <a:p>
            <a:pPr marL="0" lvl="0" indent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None/>
              <a:defRPr/>
            </a:pPr>
            <a:r>
              <a:rPr lang="ru-RU" sz="2800" b="1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Плановые консилиумы </a:t>
            </a:r>
            <a:r>
              <a:rPr lang="ru-RU" sz="20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(проводятся не реже одного раза в квартал):</a:t>
            </a:r>
          </a:p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2000" b="1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1-е классы </a:t>
            </a:r>
            <a:r>
              <a:rPr lang="ru-RU" sz="20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проблемы адаптации к ситуации школьного обучения;</a:t>
            </a:r>
          </a:p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2000" b="1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5-е классы </a:t>
            </a:r>
            <a:r>
              <a:rPr lang="ru-RU" sz="20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проблемы адаптации к ситуации предметного обучения;</a:t>
            </a:r>
          </a:p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2000" b="1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6-8-е классы </a:t>
            </a:r>
            <a:r>
              <a:rPr lang="ru-RU" sz="20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проблемы младшего подросткового возраста;</a:t>
            </a:r>
          </a:p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2000" b="1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9-11-е классы - </a:t>
            </a:r>
            <a:r>
              <a:rPr lang="ru-RU" sz="20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проблемы старшего подросткового возраста и профориентации. </a:t>
            </a:r>
          </a:p>
          <a:p>
            <a:pPr marL="0" lvl="0" indent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None/>
              <a:defRPr/>
            </a:pPr>
            <a:r>
              <a:rPr lang="ru-RU" sz="2000" b="1" u="sng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комплексной помощи нуждаются учащиеся:</a:t>
            </a:r>
          </a:p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20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 выраженными трудностями в обучении и общении;</a:t>
            </a:r>
          </a:p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20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 отклонениями в поведении;</a:t>
            </a:r>
          </a:p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20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 личностными нарушениями (тревожность, самооценки);</a:t>
            </a:r>
          </a:p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20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  ограниченными возможностями здоровья и др.</a:t>
            </a:r>
          </a:p>
          <a:p>
            <a:pPr marL="0" lvl="0" indent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None/>
              <a:defRPr/>
            </a:pPr>
            <a:r>
              <a:rPr lang="ru-RU" sz="2200" kern="1200" dirty="0">
                <a:solidFill>
                  <a:prstClr val="black"/>
                </a:solidFill>
                <a:latin typeface="Century Schoolbook"/>
              </a:rPr>
              <a:t>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089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579296" cy="1143000"/>
          </a:xfrm>
        </p:spPr>
        <p:txBody>
          <a:bodyPr/>
          <a:lstStyle/>
          <a:p>
            <a:r>
              <a:rPr lang="ru-RU" sz="3000" b="1" kern="1200" cap="sm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Виды консилиумов: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 marL="0" lvl="0" indent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None/>
              <a:defRPr/>
            </a:pPr>
            <a:r>
              <a:rPr lang="ru-RU" sz="2000" b="1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Внеплановые консилиумы:</a:t>
            </a:r>
          </a:p>
          <a:p>
            <a:pPr marL="0" lvl="0" indent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None/>
              <a:defRPr/>
            </a:pPr>
            <a:r>
              <a:rPr lang="ru-RU" sz="20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Для принятия экстренных мер по выявившимся трудностям</a:t>
            </a:r>
          </a:p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2000" b="1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Внеплановый консилиум </a:t>
            </a:r>
            <a:r>
              <a:rPr lang="ru-RU" sz="20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проводится по запросу педагога, родителей или любого из специалистов, работающих с учащимся, в случае необходимости (длительная болезнь, неожиданная аффективная реакция, возникновение иных внезапных проблем в обучении или коррекционной работе). </a:t>
            </a:r>
          </a:p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2000" b="1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Поводом</a:t>
            </a:r>
            <a:r>
              <a:rPr lang="ru-RU" sz="20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для внепланового </a:t>
            </a:r>
            <a:r>
              <a:rPr lang="ru-RU" sz="2000" kern="1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2000" kern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является отрицательная динамика обучения и развития ребёнка. </a:t>
            </a:r>
          </a:p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2000" b="1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Задачами</a:t>
            </a:r>
            <a:r>
              <a:rPr lang="ru-RU" sz="20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внепланового </a:t>
            </a:r>
            <a:r>
              <a:rPr lang="ru-RU" sz="2000" kern="1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2000" kern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являются: </a:t>
            </a:r>
          </a:p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20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решение вопроса о принятии каких-либо необходимых экстренных мер по выявленным обстоятельствам; </a:t>
            </a:r>
          </a:p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20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изменение ранее проводимой коррекционно-развивающей программы в случае её неэффективности. </a:t>
            </a:r>
          </a:p>
          <a:p>
            <a:pPr marL="0" lvl="0" indent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None/>
              <a:defRPr/>
            </a:pPr>
            <a:endParaRPr lang="ru-RU" sz="2200" kern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lvl="0" indent="-27432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defRPr/>
            </a:pPr>
            <a:endParaRPr lang="ru-RU" sz="2200" kern="1200" dirty="0">
              <a:solidFill>
                <a:prstClr val="black"/>
              </a:solidFill>
              <a:latin typeface="Century Schoolbook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402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579296" cy="1143000"/>
          </a:xfrm>
        </p:spPr>
        <p:txBody>
          <a:bodyPr/>
          <a:lstStyle/>
          <a:p>
            <a:r>
              <a:rPr lang="ru-RU" sz="3000" b="1" kern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ФОРМЫ УЧЕТА ДЕЯТЕЛЬНОСТИ СПЕЦИАЛИСТОВ </a:t>
            </a:r>
            <a:r>
              <a:rPr lang="ru-RU" sz="3000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000" b="1" kern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3000" b="1" kern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24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Журнал записи детей на </a:t>
            </a:r>
            <a:r>
              <a:rPr lang="ru-RU" sz="2400" kern="1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24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24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Журнал регистрации заключений и рекомендаций специалистов, коллегиального заключения и рекомендаций </a:t>
            </a:r>
            <a:r>
              <a:rPr lang="ru-RU" sz="2400" kern="1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24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24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Договор о порядке взаимодействия </a:t>
            </a:r>
            <a:r>
              <a:rPr lang="ru-RU" sz="2400" kern="1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2400" kern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 родителями (законными представителями) учащегося.</a:t>
            </a:r>
          </a:p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24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Карта развития ребенка.</a:t>
            </a:r>
          </a:p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24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График плановых заседаний.</a:t>
            </a:r>
          </a:p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2400" kern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Образцы </a:t>
            </a:r>
            <a:r>
              <a:rPr lang="ru-RU" sz="24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требуемой документации.</a:t>
            </a:r>
          </a:p>
          <a:p>
            <a:pPr marL="0" lvl="0" indent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None/>
              <a:defRPr/>
            </a:pPr>
            <a:endParaRPr lang="ru-RU" sz="2200" kern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lvl="0" indent="-27432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defRPr/>
            </a:pPr>
            <a:endParaRPr lang="ru-RU" sz="2200" kern="1200" dirty="0">
              <a:solidFill>
                <a:prstClr val="black"/>
              </a:solidFill>
              <a:latin typeface="Century Schoolbook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585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/>
              <a:t>Журнал записи детей на </a:t>
            </a:r>
            <a:r>
              <a:rPr lang="ru-RU" sz="3600" b="1" dirty="0" err="1" smtClean="0"/>
              <a:t>ППк</a:t>
            </a:r>
            <a:endParaRPr lang="ru-RU" sz="36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1" y="2492896"/>
          <a:ext cx="9144001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272"/>
                <a:gridCol w="833777"/>
                <a:gridCol w="1176736"/>
                <a:gridCol w="1400392"/>
                <a:gridCol w="615832"/>
                <a:gridCol w="1512168"/>
                <a:gridCol w="1131310"/>
                <a:gridCol w="1856514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№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п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Дата, время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Ф.И.О. ребенка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Дата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рождения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(число, месяц, год)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Пол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Инициатор обращения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Повод обращения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График консультирования специалистами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ru-RU" sz="2800" b="1" dirty="0" smtClean="0"/>
              <a:t>Журнал регистрации заключений и рекомендаций специалистов и коллегиального заключения и рекомендаций </a:t>
            </a:r>
            <a:r>
              <a:rPr lang="ru-RU" sz="2800" b="1" dirty="0" err="1" smtClean="0"/>
              <a:t>ППк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9112054"/>
              </p:ext>
            </p:extLst>
          </p:nvPr>
        </p:nvGraphicFramePr>
        <p:xfrm>
          <a:off x="-3" y="2780928"/>
          <a:ext cx="9144000" cy="122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547"/>
                <a:gridCol w="648072"/>
                <a:gridCol w="864096"/>
                <a:gridCol w="792088"/>
                <a:gridCol w="504056"/>
                <a:gridCol w="1008112"/>
                <a:gridCol w="1872208"/>
                <a:gridCol w="1368152"/>
                <a:gridCol w="1619669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№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п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Дата, время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Ф.И.О. ребенка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Возраст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Пол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Проблема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Заключение специалиста или коллегиальное заключение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ППк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Рекомендации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Специалист или состав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ППк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8250450"/>
              </p:ext>
            </p:extLst>
          </p:nvPr>
        </p:nvGraphicFramePr>
        <p:xfrm>
          <a:off x="2" y="1628800"/>
          <a:ext cx="9143998" cy="48120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608"/>
                <a:gridCol w="1792199"/>
                <a:gridCol w="2016224"/>
                <a:gridCol w="2455167"/>
                <a:gridCol w="1828800"/>
              </a:tblGrid>
              <a:tr h="6354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Batang"/>
                          <a:cs typeface="Times New Roman"/>
                        </a:rPr>
                        <a:t>Этап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25400" marR="25400" marT="63500" marB="635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Batang"/>
                          <a:cs typeface="Times New Roman"/>
                        </a:rPr>
                        <a:t>Название этапа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25400" marR="25400" marT="63500" marB="635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Batang"/>
                          <a:cs typeface="Times New Roman"/>
                        </a:rPr>
                        <a:t>Содержание деятельности этапа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25400" marR="25400" marT="63500" marB="635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Batang"/>
                          <a:cs typeface="Times New Roman"/>
                        </a:rPr>
                        <a:t>Документация данного этапа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25400" marR="25400" marT="63500" marB="635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Batang"/>
                          <a:cs typeface="Times New Roman"/>
                        </a:rPr>
                        <a:t>Ответственные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25400" marR="25400" marT="63500" marB="63500" anchor="ctr"/>
                </a:tc>
              </a:tr>
              <a:tr h="15967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 </a:t>
                      </a:r>
                    </a:p>
                  </a:txBody>
                  <a:tcPr marL="127000" marR="127000" marT="25400" marB="25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Организационный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 </a:t>
                      </a:r>
                    </a:p>
                  </a:txBody>
                  <a:tcPr marL="127000" marR="127000" marT="25400" marB="25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Организация деятельности </a:t>
                      </a:r>
                      <a:r>
                        <a:rPr lang="ru-RU" sz="1200" dirty="0" smtClean="0">
                          <a:latin typeface="Times New Roman"/>
                          <a:ea typeface="Batang"/>
                        </a:rPr>
                        <a:t>психолого-педагогического </a:t>
                      </a:r>
                      <a:r>
                        <a:rPr lang="ru-RU" sz="1200" dirty="0">
                          <a:latin typeface="Times New Roman"/>
                          <a:ea typeface="Batang"/>
                        </a:rPr>
                        <a:t>консилиума в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Batang"/>
                        </a:rPr>
                        <a:t>образовательной</a:t>
                      </a:r>
                      <a:r>
                        <a:rPr lang="ru-RU" sz="1200" baseline="0" dirty="0" smtClean="0">
                          <a:latin typeface="Times New Roman"/>
                          <a:ea typeface="Batang"/>
                        </a:rPr>
                        <a:t> </a:t>
                      </a:r>
                      <a:r>
                        <a:rPr lang="ru-RU" sz="1200" dirty="0" smtClean="0">
                          <a:latin typeface="Times New Roman"/>
                          <a:ea typeface="Batang"/>
                        </a:rPr>
                        <a:t>организации</a:t>
                      </a:r>
                      <a:endParaRPr lang="ru-RU" sz="1200" dirty="0">
                        <a:latin typeface="Times New Roman"/>
                        <a:ea typeface="Batang"/>
                      </a:endParaRPr>
                    </a:p>
                  </a:txBody>
                  <a:tcPr marL="127000" marR="127000" marT="25400" marB="25400"/>
                </a:tc>
                <a:tc>
                  <a:txBody>
                    <a:bodyPr/>
                    <a:lstStyle/>
                    <a:p>
                      <a:pPr marL="228600" lvl="0" indent="-2286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200" dirty="0" smtClean="0">
                          <a:latin typeface="Times New Roman"/>
                          <a:ea typeface="Batang"/>
                        </a:rPr>
                        <a:t>Приказ </a:t>
                      </a:r>
                      <a:r>
                        <a:rPr lang="ru-RU" sz="1200" dirty="0">
                          <a:latin typeface="Times New Roman"/>
                          <a:ea typeface="Batang"/>
                        </a:rPr>
                        <a:t>по ОУ о создании </a:t>
                      </a:r>
                      <a:r>
                        <a:rPr lang="ru-RU" sz="1200" dirty="0" err="1" smtClean="0">
                          <a:latin typeface="Times New Roman"/>
                          <a:ea typeface="Batang"/>
                        </a:rPr>
                        <a:t>ППк</a:t>
                      </a:r>
                      <a:endParaRPr lang="ru-RU" sz="1200" dirty="0">
                        <a:latin typeface="Times New Roman"/>
                        <a:ea typeface="Batang"/>
                      </a:endParaRPr>
                    </a:p>
                    <a:p>
                      <a:pPr marL="228600" lvl="0" indent="-2286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200" dirty="0" smtClean="0">
                          <a:latin typeface="Times New Roman"/>
                          <a:ea typeface="Batang"/>
                        </a:rPr>
                        <a:t> </a:t>
                      </a:r>
                      <a:r>
                        <a:rPr lang="ru-RU" sz="1200" dirty="0">
                          <a:latin typeface="Times New Roman"/>
                          <a:ea typeface="Batang"/>
                        </a:rPr>
                        <a:t>Положение о </a:t>
                      </a:r>
                      <a:r>
                        <a:rPr lang="ru-RU" sz="1200" dirty="0" err="1" smtClean="0">
                          <a:latin typeface="Times New Roman"/>
                          <a:ea typeface="Batang"/>
                        </a:rPr>
                        <a:t>ППк</a:t>
                      </a:r>
                      <a:endParaRPr lang="ru-RU" sz="1200" dirty="0">
                        <a:latin typeface="Times New Roman"/>
                        <a:ea typeface="Batang"/>
                      </a:endParaRPr>
                    </a:p>
                    <a:p>
                      <a:pPr marL="228600" lvl="0" indent="-2286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200" dirty="0" smtClean="0">
                          <a:latin typeface="Times New Roman"/>
                          <a:ea typeface="Batang"/>
                        </a:rPr>
                        <a:t>График </a:t>
                      </a:r>
                      <a:r>
                        <a:rPr lang="ru-RU" sz="1200" dirty="0">
                          <a:latin typeface="Times New Roman"/>
                          <a:ea typeface="Batang"/>
                        </a:rPr>
                        <a:t>работы </a:t>
                      </a:r>
                      <a:r>
                        <a:rPr lang="ru-RU" sz="1200" dirty="0" err="1" smtClean="0">
                          <a:latin typeface="Times New Roman"/>
                          <a:ea typeface="Batang"/>
                        </a:rPr>
                        <a:t>ППк</a:t>
                      </a:r>
                      <a:r>
                        <a:rPr lang="ru-RU" sz="1200" dirty="0" smtClean="0">
                          <a:latin typeface="Times New Roman"/>
                          <a:ea typeface="Batang"/>
                        </a:rPr>
                        <a:t> ОУ</a:t>
                      </a:r>
                    </a:p>
                    <a:p>
                      <a:pPr marL="228600" lvl="0" indent="-2286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200" dirty="0" smtClean="0">
                          <a:latin typeface="Times New Roman"/>
                          <a:ea typeface="Batang"/>
                        </a:rPr>
                        <a:t>Договор </a:t>
                      </a:r>
                      <a:r>
                        <a:rPr lang="ru-RU" sz="1200" dirty="0">
                          <a:latin typeface="Times New Roman"/>
                          <a:ea typeface="Batang"/>
                        </a:rPr>
                        <a:t>о взаимодействии </a:t>
                      </a:r>
                      <a:r>
                        <a:rPr lang="ru-RU" sz="1200" dirty="0" smtClean="0">
                          <a:latin typeface="Times New Roman"/>
                          <a:ea typeface="Batang"/>
                        </a:rPr>
                        <a:t>с ПМПК</a:t>
                      </a:r>
                      <a:endParaRPr lang="ru-RU" sz="1200" dirty="0">
                        <a:latin typeface="Times New Roman"/>
                        <a:ea typeface="Batang"/>
                      </a:endParaRPr>
                    </a:p>
                  </a:txBody>
                  <a:tcPr marL="127000" marR="127000" marT="25400" marB="25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Директор </a:t>
                      </a:r>
                      <a:r>
                        <a:rPr lang="ru-RU" sz="1200" dirty="0" smtClean="0">
                          <a:latin typeface="Times New Roman"/>
                          <a:ea typeface="Batang"/>
                        </a:rPr>
                        <a:t>школы</a:t>
                      </a:r>
                      <a:endParaRPr lang="ru-RU" sz="1200" dirty="0">
                        <a:latin typeface="Times New Roman"/>
                        <a:ea typeface="Batang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Председатель </a:t>
                      </a:r>
                      <a:r>
                        <a:rPr lang="ru-RU" sz="1200" dirty="0" err="1" smtClean="0">
                          <a:latin typeface="Times New Roman"/>
                          <a:ea typeface="Batang"/>
                        </a:rPr>
                        <a:t>ППк</a:t>
                      </a:r>
                      <a:endParaRPr lang="ru-RU" sz="1200" dirty="0">
                        <a:latin typeface="Times New Roman"/>
                        <a:ea typeface="Batang"/>
                      </a:endParaRPr>
                    </a:p>
                  </a:txBody>
                  <a:tcPr marL="127000" marR="127000" marT="25400" marB="25400"/>
                </a:tc>
              </a:tr>
              <a:tr h="25797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II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 </a:t>
                      </a:r>
                    </a:p>
                  </a:txBody>
                  <a:tcPr marL="127000" marR="127000" marT="25400" marB="25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Batang"/>
                        </a:rPr>
                        <a:t>Предварительный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Batang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Batang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Batang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Batang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Batang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Batang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Batang"/>
                        </a:rPr>
                        <a:t> </a:t>
                      </a:r>
                    </a:p>
                  </a:txBody>
                  <a:tcPr marL="127000" marR="127000" marT="25400" marB="25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1. Определение запроса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инициатора обращения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2. Составление договора между </a:t>
                      </a:r>
                      <a:r>
                        <a:rPr lang="ru-RU" sz="1200" dirty="0" smtClean="0">
                          <a:latin typeface="Times New Roman"/>
                          <a:ea typeface="Batang"/>
                        </a:rPr>
                        <a:t>ОО</a:t>
                      </a:r>
                      <a:endParaRPr lang="ru-RU" sz="1200" dirty="0">
                        <a:latin typeface="Times New Roman"/>
                        <a:ea typeface="Batang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и родителями (законными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представителями)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3. Заполнение журнала записи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детей на </a:t>
                      </a:r>
                      <a:r>
                        <a:rPr lang="ru-RU" sz="1200" dirty="0" err="1" smtClean="0">
                          <a:latin typeface="Times New Roman"/>
                          <a:ea typeface="Batang"/>
                        </a:rPr>
                        <a:t>ППк</a:t>
                      </a:r>
                      <a:endParaRPr lang="ru-RU" sz="1200" dirty="0">
                        <a:latin typeface="Times New Roman"/>
                        <a:ea typeface="Batang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 </a:t>
                      </a:r>
                    </a:p>
                  </a:txBody>
                  <a:tcPr marL="127000" marR="127000" marT="25400" marB="25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1. Договор между образовательным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учреждением (в лице руководителя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Batang"/>
                        </a:rPr>
                        <a:t>ОО) </a:t>
                      </a:r>
                      <a:r>
                        <a:rPr lang="ru-RU" sz="1200" dirty="0">
                          <a:latin typeface="Times New Roman"/>
                          <a:ea typeface="Batang"/>
                        </a:rPr>
                        <a:t>и родителями (законными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представителями) </a:t>
                      </a:r>
                      <a:r>
                        <a:rPr lang="ru-RU" sz="1200" dirty="0" smtClean="0">
                          <a:latin typeface="Times New Roman"/>
                          <a:ea typeface="Batang"/>
                        </a:rPr>
                        <a:t>обучающегося</a:t>
                      </a:r>
                      <a:endParaRPr lang="ru-RU" sz="1200" dirty="0">
                        <a:latin typeface="Times New Roman"/>
                        <a:ea typeface="Batang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Batang"/>
                        </a:rPr>
                        <a:t>ОО </a:t>
                      </a:r>
                      <a:r>
                        <a:rPr lang="ru-RU" sz="1200" dirty="0">
                          <a:latin typeface="Times New Roman"/>
                          <a:ea typeface="Batang"/>
                        </a:rPr>
                        <a:t>о его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Batang"/>
                        </a:rPr>
                        <a:t>психолого-педагогическом</a:t>
                      </a:r>
                      <a:endParaRPr lang="ru-RU" sz="1200" dirty="0">
                        <a:latin typeface="Times New Roman"/>
                        <a:ea typeface="Batang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обследовании и сопровождении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2. Журнал записи детей на </a:t>
                      </a:r>
                      <a:r>
                        <a:rPr lang="ru-RU" sz="1200" dirty="0" smtClean="0">
                          <a:latin typeface="Times New Roman"/>
                          <a:ea typeface="Batang"/>
                        </a:rPr>
                        <a:t>ПП(к</a:t>
                      </a:r>
                      <a:r>
                        <a:rPr lang="ru-RU" sz="1200" dirty="0">
                          <a:latin typeface="Times New Roman"/>
                          <a:ea typeface="Batang"/>
                        </a:rPr>
                        <a:t>)</a:t>
                      </a:r>
                    </a:p>
                  </a:txBody>
                  <a:tcPr marL="127000" marR="127000" marT="25400" marB="254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/>
                          <a:ea typeface="Batang"/>
                        </a:rPr>
                        <a:t>Председатель </a:t>
                      </a:r>
                      <a:r>
                        <a:rPr lang="ru-RU" sz="1100" dirty="0" err="1" smtClean="0">
                          <a:latin typeface="Times New Roman"/>
                          <a:ea typeface="Batang"/>
                        </a:rPr>
                        <a:t>ППк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043608" y="188640"/>
            <a:ext cx="756084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500"/>
              </a:spcBef>
              <a:spcAft>
                <a:spcPts val="800"/>
              </a:spcAft>
            </a:pPr>
            <a:r>
              <a:rPr lang="ru-RU" sz="2000" b="1" dirty="0">
                <a:latin typeface="Arial" panose="020B0604020202020204" pitchFamily="34" charset="0"/>
              </a:rPr>
              <a:t>Этапы создания и организации деятельности </a:t>
            </a:r>
            <a:r>
              <a:rPr lang="ru-RU" sz="2000" b="1" dirty="0" smtClean="0">
                <a:latin typeface="Arial" panose="020B0604020202020204" pitchFamily="34" charset="0"/>
              </a:rPr>
              <a:t>психолого-педагогического </a:t>
            </a:r>
            <a:r>
              <a:rPr lang="ru-RU" sz="2000" b="1" dirty="0">
                <a:latin typeface="Arial" panose="020B0604020202020204" pitchFamily="34" charset="0"/>
              </a:rPr>
              <a:t>консилиума общеобразовательного учреждения</a:t>
            </a:r>
            <a:endParaRPr lang="ru-RU" sz="2000" b="1" dirty="0">
              <a:effectLst/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5310162"/>
              </p:ext>
            </p:extLst>
          </p:nvPr>
        </p:nvGraphicFramePr>
        <p:xfrm>
          <a:off x="0" y="1772816"/>
          <a:ext cx="9144000" cy="4464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632"/>
                <a:gridCol w="1800200"/>
                <a:gridCol w="2088232"/>
                <a:gridCol w="2167136"/>
                <a:gridCol w="1828800"/>
              </a:tblGrid>
              <a:tr h="695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Batang"/>
                        </a:rPr>
                        <a:t>Этап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25400" marR="25400" marT="63500" marB="635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Batang"/>
                        </a:rPr>
                        <a:t>Название этапа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25400" marR="25400" marT="63500" marB="635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Batang"/>
                        </a:rPr>
                        <a:t>Содержание деятельности этапа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25400" marR="25400" marT="63500" marB="635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Batang"/>
                        </a:rPr>
                        <a:t>Документация данного этапа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25400" marR="25400" marT="63500" marB="635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Batang"/>
                        </a:rPr>
                        <a:t>Ответственные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25400" marR="25400" marT="63500" marB="63500" anchor="ctr"/>
                </a:tc>
              </a:tr>
              <a:tr h="24007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III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 </a:t>
                      </a:r>
                    </a:p>
                  </a:txBody>
                  <a:tcPr marL="127000" marR="127000" marT="25400" marB="25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Подготовительный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 </a:t>
                      </a:r>
                    </a:p>
                  </a:txBody>
                  <a:tcPr marL="127000" marR="127000" marT="25400" marB="25400"/>
                </a:tc>
                <a:tc>
                  <a:txBody>
                    <a:bodyPr/>
                    <a:lstStyle/>
                    <a:p>
                      <a:pPr marL="228600" indent="-2286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dirty="0" smtClean="0">
                          <a:latin typeface="Times New Roman"/>
                          <a:ea typeface="Batang"/>
                        </a:rPr>
                        <a:t>Составление графика обследования</a:t>
                      </a:r>
                      <a:r>
                        <a:rPr lang="ru-RU" sz="1200" baseline="0" dirty="0" smtClean="0">
                          <a:latin typeface="Times New Roman"/>
                          <a:ea typeface="Batang"/>
                        </a:rPr>
                        <a:t> специалистами консилиума. </a:t>
                      </a:r>
                    </a:p>
                    <a:p>
                      <a:pPr marL="228600" indent="-2286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baseline="0" dirty="0" smtClean="0">
                          <a:latin typeface="Times New Roman"/>
                          <a:ea typeface="Batang"/>
                        </a:rPr>
                        <a:t>Составление графика консультаций специалистами консилиума.</a:t>
                      </a:r>
                      <a:endParaRPr lang="ru-RU" sz="1200" dirty="0">
                        <a:latin typeface="Times New Roman"/>
                        <a:ea typeface="Batang"/>
                      </a:endParaRPr>
                    </a:p>
                  </a:txBody>
                  <a:tcPr marL="127000" marR="127000" marT="25400" marB="25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1. График консультирования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специалистами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2. График обследования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специалистами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3.Индивидуальный план обследования ребенка: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педагогического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психологического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 smtClean="0">
                          <a:latin typeface="Times New Roman"/>
                          <a:ea typeface="Batang"/>
                        </a:rPr>
                        <a:t>логопедического</a:t>
                      </a:r>
                      <a:endParaRPr lang="ru-RU" sz="1200" dirty="0">
                        <a:latin typeface="Times New Roman"/>
                        <a:ea typeface="Batang"/>
                      </a:endParaRPr>
                    </a:p>
                  </a:txBody>
                  <a:tcPr marL="127000" marR="127000" marT="25400" marB="25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Специалисты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консилиума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 </a:t>
                      </a:r>
                    </a:p>
                  </a:txBody>
                  <a:tcPr marL="127000" marR="127000" marT="25400" marB="25400"/>
                </a:tc>
              </a:tr>
              <a:tr h="13681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Batang"/>
                        </a:rPr>
                        <a:t>IV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Batang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Batang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Batang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Batang"/>
                        </a:rPr>
                        <a:t> </a:t>
                      </a:r>
                    </a:p>
                  </a:txBody>
                  <a:tcPr marL="127000" marR="127000" marT="25400" marB="25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Batang"/>
                        </a:rPr>
                        <a:t>Индивидуальное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Batang"/>
                        </a:rPr>
                        <a:t>обследование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Batang"/>
                        </a:rPr>
                        <a:t>ребенка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Batang"/>
                        </a:rPr>
                        <a:t>специалистами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Batang"/>
                        </a:rPr>
                        <a:t>консилиума</a:t>
                      </a:r>
                    </a:p>
                  </a:txBody>
                  <a:tcPr marL="127000" marR="127000" marT="25400" marB="25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1. Индивидуальное обследование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ребенка специалистами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консилиума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2. Уточнение и дополнение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анамнестических сведений</a:t>
                      </a:r>
                    </a:p>
                  </a:txBody>
                  <a:tcPr marL="127000" marR="127000" marT="25400" marB="25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Индивидуальные заключения всех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специалистов консилиума 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педагогическая характеристика классного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руководителя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 </a:t>
                      </a:r>
                    </a:p>
                  </a:txBody>
                  <a:tcPr marL="127000" marR="127000" marT="25400" marB="25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Batang"/>
                        </a:rPr>
                        <a:t>кл</a:t>
                      </a:r>
                      <a:r>
                        <a:rPr lang="ru-RU" sz="1200" dirty="0">
                          <a:latin typeface="Times New Roman"/>
                          <a:ea typeface="Batang"/>
                        </a:rPr>
                        <a:t>. руководитель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логопед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Batang"/>
                        </a:rPr>
                        <a:t>психолог</a:t>
                      </a:r>
                      <a:endParaRPr lang="ru-RU" sz="1200" dirty="0">
                        <a:latin typeface="Times New Roman"/>
                        <a:ea typeface="Batang"/>
                      </a:endParaRPr>
                    </a:p>
                  </a:txBody>
                  <a:tcPr marL="127000" marR="127000" marT="25400" marB="25400"/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043608" y="188640"/>
            <a:ext cx="756084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500"/>
              </a:spcBef>
              <a:spcAft>
                <a:spcPts val="800"/>
              </a:spcAft>
            </a:pPr>
            <a:r>
              <a:rPr lang="ru-RU" sz="2000" b="1" dirty="0">
                <a:latin typeface="Arial" panose="020B0604020202020204" pitchFamily="34" charset="0"/>
              </a:rPr>
              <a:t>Этапы создания и организации деятельности психолого-медико-педагогического консилиума общеобразовательного учреждения</a:t>
            </a:r>
            <a:endParaRPr lang="ru-RU" sz="2000" b="1" dirty="0">
              <a:effectLst/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2281364"/>
              </p:ext>
            </p:extLst>
          </p:nvPr>
        </p:nvGraphicFramePr>
        <p:xfrm>
          <a:off x="0" y="1600200"/>
          <a:ext cx="9144000" cy="467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632"/>
                <a:gridCol w="1776201"/>
                <a:gridCol w="2073252"/>
                <a:gridCol w="2443476"/>
                <a:gridCol w="1591439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Batang"/>
                        </a:rPr>
                        <a:t>Этап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25400" marR="25400" marT="63500" marB="635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Batang"/>
                        </a:rPr>
                        <a:t>Название этапа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25400" marR="25400" marT="63500" marB="635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Batang"/>
                        </a:rPr>
                        <a:t>Содержание деятельности этапа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25400" marR="25400" marT="63500" marB="635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Batang"/>
                        </a:rPr>
                        <a:t>Документация данного этапа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25400" marR="25400" marT="63500" marB="635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Batang"/>
                        </a:rPr>
                        <a:t>Ответственные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25400" marR="25400" marT="63500" marB="6350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V</a:t>
                      </a:r>
                    </a:p>
                  </a:txBody>
                  <a:tcPr marL="127000" marR="127000" marT="25400" marB="25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Коллегиальное обсуждение: определение образовательного маршрута и коррекционной помощи</a:t>
                      </a:r>
                    </a:p>
                  </a:txBody>
                  <a:tcPr marL="127000" marR="127000" marT="25400" marB="25400"/>
                </a:tc>
                <a:tc>
                  <a:txBody>
                    <a:bodyPr/>
                    <a:lstStyle/>
                    <a:p>
                      <a:pPr marL="228600" lvl="0" indent="-2286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200" dirty="0" smtClean="0">
                          <a:latin typeface="Times New Roman"/>
                          <a:ea typeface="Batang"/>
                        </a:rPr>
                        <a:t>Выработать </a:t>
                      </a:r>
                      <a:r>
                        <a:rPr lang="ru-RU" sz="1200" dirty="0">
                          <a:latin typeface="Times New Roman"/>
                          <a:ea typeface="Batang"/>
                        </a:rPr>
                        <a:t>единое представление о характере и особенностях развития </a:t>
                      </a:r>
                      <a:r>
                        <a:rPr lang="ru-RU" sz="1200" dirty="0" smtClean="0">
                          <a:latin typeface="Times New Roman"/>
                          <a:ea typeface="Batang"/>
                        </a:rPr>
                        <a:t>ребенка</a:t>
                      </a:r>
                    </a:p>
                    <a:p>
                      <a:pPr marL="228600" lvl="0" indent="-2286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200" dirty="0" smtClean="0">
                          <a:latin typeface="Times New Roman"/>
                          <a:ea typeface="Batang"/>
                        </a:rPr>
                        <a:t> </a:t>
                      </a:r>
                      <a:r>
                        <a:rPr lang="ru-RU" sz="1200" dirty="0">
                          <a:latin typeface="Times New Roman"/>
                          <a:ea typeface="Batang"/>
                        </a:rPr>
                        <a:t>Определить общий прогноз его </a:t>
                      </a:r>
                      <a:r>
                        <a:rPr lang="ru-RU" sz="1200" dirty="0" smtClean="0">
                          <a:latin typeface="Times New Roman"/>
                          <a:ea typeface="Batang"/>
                        </a:rPr>
                        <a:t>развития</a:t>
                      </a:r>
                    </a:p>
                    <a:p>
                      <a:pPr marL="228600" lvl="0" indent="-2286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200" dirty="0" smtClean="0">
                          <a:latin typeface="Times New Roman"/>
                          <a:ea typeface="Batang"/>
                        </a:rPr>
                        <a:t>Определить </a:t>
                      </a:r>
                      <a:r>
                        <a:rPr lang="ru-RU" sz="1200" dirty="0">
                          <a:latin typeface="Times New Roman"/>
                          <a:ea typeface="Batang"/>
                        </a:rPr>
                        <a:t>комплекс коррекционно-развивающих </a:t>
                      </a:r>
                      <a:r>
                        <a:rPr lang="ru-RU" sz="1200" dirty="0" smtClean="0">
                          <a:latin typeface="Times New Roman"/>
                          <a:ea typeface="Batang"/>
                        </a:rPr>
                        <a:t>мероприятий</a:t>
                      </a:r>
                    </a:p>
                    <a:p>
                      <a:pPr marL="228600" lvl="0" indent="-2286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200" dirty="0" smtClean="0">
                          <a:latin typeface="Times New Roman"/>
                          <a:ea typeface="Batang"/>
                        </a:rPr>
                        <a:t>Выбрать </a:t>
                      </a:r>
                      <a:r>
                        <a:rPr lang="ru-RU" sz="1200" dirty="0">
                          <a:latin typeface="Times New Roman"/>
                          <a:ea typeface="Batang"/>
                        </a:rPr>
                        <a:t>образовательный маршрут</a:t>
                      </a:r>
                    </a:p>
                  </a:txBody>
                  <a:tcPr marL="127000" marR="127000" marT="25400" marB="2540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Протокол консилиума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200" dirty="0" smtClean="0">
                          <a:latin typeface="Times New Roman"/>
                          <a:ea typeface="Batang"/>
                        </a:rPr>
                        <a:t>Коллегиальное заключение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200" dirty="0" smtClean="0">
                          <a:latin typeface="Times New Roman"/>
                          <a:ea typeface="Batang"/>
                        </a:rPr>
                        <a:t> </a:t>
                      </a:r>
                      <a:r>
                        <a:rPr lang="ru-RU" sz="1200" dirty="0">
                          <a:latin typeface="Times New Roman"/>
                          <a:ea typeface="Batang"/>
                        </a:rPr>
                        <a:t>Рекомендации специалистов участникам образовательного процесса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200" dirty="0" smtClean="0">
                          <a:latin typeface="Times New Roman"/>
                          <a:ea typeface="Batang"/>
                        </a:rPr>
                        <a:t> </a:t>
                      </a:r>
                      <a:r>
                        <a:rPr lang="ru-RU" sz="1200" dirty="0">
                          <a:latin typeface="Times New Roman"/>
                          <a:ea typeface="Batang"/>
                        </a:rPr>
                        <a:t>Журнал регистрации заключений и рекомендаций специалистов и коллегиального заключения и рекомендаций ПМП(к)</a:t>
                      </a:r>
                    </a:p>
                  </a:txBody>
                  <a:tcPr marL="127000" marR="127000" marT="25400" marB="25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Batang"/>
                        </a:rPr>
                        <a:t>Все члены консилиума</a:t>
                      </a:r>
                    </a:p>
                  </a:txBody>
                  <a:tcPr marL="127000" marR="127000" marT="25400" marB="2540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Batang"/>
                        </a:rPr>
                        <a:t>VI</a:t>
                      </a:r>
                    </a:p>
                  </a:txBody>
                  <a:tcPr marL="127000" marR="127000" marT="25400" marB="25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Направление ребенка на </a:t>
                      </a:r>
                      <a:r>
                        <a:rPr lang="ru-RU" sz="1200" dirty="0" smtClean="0">
                          <a:latin typeface="Times New Roman"/>
                          <a:ea typeface="Batang"/>
                        </a:rPr>
                        <a:t>комплексное </a:t>
                      </a:r>
                      <a:r>
                        <a:rPr lang="ru-RU" sz="1200" dirty="0" err="1" smtClean="0">
                          <a:latin typeface="Times New Roman"/>
                          <a:ea typeface="Batang"/>
                        </a:rPr>
                        <a:t>психолого-медико</a:t>
                      </a:r>
                      <a:r>
                        <a:rPr lang="ru-RU" sz="1200" dirty="0" smtClean="0">
                          <a:latin typeface="Times New Roman"/>
                          <a:ea typeface="Batang"/>
                        </a:rPr>
                        <a:t>- педагогическое</a:t>
                      </a:r>
                      <a:r>
                        <a:rPr lang="ru-RU" sz="1200" baseline="0" dirty="0" smtClean="0">
                          <a:latin typeface="Times New Roman"/>
                          <a:ea typeface="Batang"/>
                        </a:rPr>
                        <a:t> </a:t>
                      </a:r>
                      <a:r>
                        <a:rPr lang="ru-RU" sz="1200" dirty="0" smtClean="0">
                          <a:latin typeface="Times New Roman"/>
                          <a:ea typeface="Batang"/>
                        </a:rPr>
                        <a:t>обследование  ПМПК </a:t>
                      </a:r>
                      <a:r>
                        <a:rPr lang="ru-RU" sz="1200" dirty="0">
                          <a:latin typeface="Times New Roman"/>
                          <a:ea typeface="Batang"/>
                        </a:rPr>
                        <a:t>(при необходимости)</a:t>
                      </a:r>
                    </a:p>
                  </a:txBody>
                  <a:tcPr marL="127000" marR="127000" marT="25400" marB="25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Batang"/>
                        </a:rPr>
                        <a:t>Подготовка документов для направления ребенка на ПМПК</a:t>
                      </a:r>
                    </a:p>
                  </a:txBody>
                  <a:tcPr marL="127000" marR="127000" marT="25400" marB="2540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200" dirty="0" smtClean="0">
                          <a:latin typeface="Times New Roman"/>
                          <a:ea typeface="Batang"/>
                        </a:rPr>
                        <a:t> Выписка из решения </a:t>
                      </a:r>
                      <a:r>
                        <a:rPr lang="ru-RU" sz="1200" dirty="0" err="1" smtClean="0">
                          <a:latin typeface="Times New Roman"/>
                          <a:ea typeface="Batang"/>
                        </a:rPr>
                        <a:t>ППк</a:t>
                      </a:r>
                      <a:endParaRPr lang="ru-RU" sz="1200" dirty="0">
                        <a:latin typeface="Times New Roman"/>
                        <a:ea typeface="Batang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 </a:t>
                      </a:r>
                      <a:r>
                        <a:rPr lang="ru-RU" sz="1200" dirty="0" smtClean="0">
                          <a:latin typeface="Times New Roman"/>
                          <a:ea typeface="Batang"/>
                        </a:rPr>
                        <a:t>Подробная </a:t>
                      </a:r>
                      <a:r>
                        <a:rPr lang="ru-RU" sz="1200" dirty="0">
                          <a:latin typeface="Times New Roman"/>
                          <a:ea typeface="Batang"/>
                        </a:rPr>
                        <a:t>психолого- педагогическая характеристика </a:t>
                      </a:r>
                      <a:r>
                        <a:rPr lang="ru-RU" sz="1200" dirty="0" smtClean="0">
                          <a:latin typeface="Times New Roman"/>
                          <a:ea typeface="Batang"/>
                        </a:rPr>
                        <a:t>с обоснование </a:t>
                      </a:r>
                      <a:r>
                        <a:rPr lang="ru-RU" sz="1200" dirty="0">
                          <a:latin typeface="Times New Roman"/>
                          <a:ea typeface="Batang"/>
                        </a:rPr>
                        <a:t>причин направления ребенка на комиссию в 2-х экземплярах</a:t>
                      </a:r>
                    </a:p>
                  </a:txBody>
                  <a:tcPr marL="127000" marR="127000" marT="25400" marB="25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Все члены консилиума</a:t>
                      </a:r>
                    </a:p>
                  </a:txBody>
                  <a:tcPr marL="127000" marR="127000" marT="25400" marB="25400"/>
                </a:tc>
              </a:tr>
            </a:tbl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500"/>
              </a:spcBef>
              <a:spcAft>
                <a:spcPts val="800"/>
              </a:spcAft>
            </a:pPr>
            <a:r>
              <a:rPr lang="ru-RU" sz="2000" b="1" dirty="0">
                <a:latin typeface="Arial" panose="020B0604020202020204" pitchFamily="34" charset="0"/>
              </a:rPr>
              <a:t>Этапы создания и организации деятельности психолого-медико-педагогического консилиума общеобразовательного учреждения</a:t>
            </a:r>
            <a:endParaRPr lang="ru-RU" sz="2000" b="1" dirty="0">
              <a:effectLst/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8238181"/>
              </p:ext>
            </p:extLst>
          </p:nvPr>
        </p:nvGraphicFramePr>
        <p:xfrm>
          <a:off x="0" y="1412776"/>
          <a:ext cx="9144000" cy="5040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3648"/>
                <a:gridCol w="2002409"/>
                <a:gridCol w="1703028"/>
                <a:gridCol w="2206115"/>
                <a:gridCol w="1828800"/>
              </a:tblGrid>
              <a:tr h="6396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Batang"/>
                        </a:rPr>
                        <a:t>Этап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25400" marR="25400" marT="63500" marB="635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Batang"/>
                        </a:rPr>
                        <a:t>Название этапа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25400" marR="25400" marT="63500" marB="635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Batang"/>
                        </a:rPr>
                        <a:t>Содержание деятельности этапа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25400" marR="25400" marT="63500" marB="635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Batang"/>
                        </a:rPr>
                        <a:t>Документация данного этапа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25400" marR="25400" marT="63500" marB="635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Batang"/>
                        </a:rPr>
                        <a:t>Ответственные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25400" marR="25400" marT="63500" marB="63500" anchor="ctr"/>
                </a:tc>
              </a:tr>
              <a:tr h="13261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VII</a:t>
                      </a:r>
                    </a:p>
                  </a:txBody>
                  <a:tcPr marL="127000" marR="127000" marT="25400" marB="25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Согласование деятельности специалистов по </a:t>
                      </a:r>
                      <a:r>
                        <a:rPr lang="ru-RU" sz="1200" dirty="0" err="1">
                          <a:latin typeface="Times New Roman"/>
                          <a:ea typeface="Batang"/>
                        </a:rPr>
                        <a:t>коррекционно</a:t>
                      </a:r>
                      <a:r>
                        <a:rPr lang="ru-RU" sz="1200" dirty="0">
                          <a:latin typeface="Times New Roman"/>
                          <a:ea typeface="Batang"/>
                        </a:rPr>
                        <a:t>- развивающей работе</a:t>
                      </a:r>
                    </a:p>
                  </a:txBody>
                  <a:tcPr marL="127000" marR="127000" marT="25400" marB="25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Координация деятельности специалистов в ситуации совместного сопровождения ребенка  </a:t>
                      </a:r>
                    </a:p>
                  </a:txBody>
                  <a:tcPr marL="127000" marR="127000" marT="25400" marB="25400"/>
                </a:tc>
                <a:tc>
                  <a:txBody>
                    <a:bodyPr/>
                    <a:lstStyle/>
                    <a:p>
                      <a:pPr marL="228600" lvl="0" indent="-2286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200" dirty="0" smtClean="0">
                          <a:latin typeface="Times New Roman"/>
                          <a:ea typeface="Batang"/>
                        </a:rPr>
                        <a:t>Карта </a:t>
                      </a:r>
                      <a:r>
                        <a:rPr lang="ru-RU" sz="1200" dirty="0">
                          <a:latin typeface="Times New Roman"/>
                          <a:ea typeface="Batang"/>
                        </a:rPr>
                        <a:t>развития </a:t>
                      </a:r>
                      <a:r>
                        <a:rPr lang="ru-RU" sz="1200" dirty="0" smtClean="0">
                          <a:latin typeface="Times New Roman"/>
                          <a:ea typeface="Batang"/>
                        </a:rPr>
                        <a:t>ребенка</a:t>
                      </a:r>
                    </a:p>
                    <a:p>
                      <a:pPr marL="228600" lvl="0" indent="-2286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200" dirty="0" smtClean="0">
                          <a:latin typeface="Times New Roman"/>
                          <a:ea typeface="Batang"/>
                        </a:rPr>
                        <a:t> </a:t>
                      </a:r>
                      <a:r>
                        <a:rPr lang="ru-RU" sz="1200" dirty="0">
                          <a:latin typeface="Times New Roman"/>
                          <a:ea typeface="Batang"/>
                        </a:rPr>
                        <a:t>Планы коррекционно-развивающих мероприятий всех специалистов консилиума</a:t>
                      </a:r>
                    </a:p>
                  </a:txBody>
                  <a:tcPr marL="127000" marR="127000" marT="25400" marB="25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Batang"/>
                        </a:rPr>
                        <a:t>Специалисты  </a:t>
                      </a:r>
                      <a:r>
                        <a:rPr lang="ru-RU" sz="1200" dirty="0">
                          <a:latin typeface="Times New Roman"/>
                          <a:ea typeface="Batang"/>
                        </a:rPr>
                        <a:t>консилиума</a:t>
                      </a:r>
                    </a:p>
                  </a:txBody>
                  <a:tcPr marL="127000" marR="127000" marT="25400" marB="25400"/>
                </a:tc>
              </a:tr>
              <a:tr h="17486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Batang"/>
                        </a:rPr>
                        <a:t>VIII</a:t>
                      </a:r>
                    </a:p>
                  </a:txBody>
                  <a:tcPr marL="127000" marR="127000" marT="25400" marB="25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Реализация рекомендаций консилиума</a:t>
                      </a:r>
                    </a:p>
                  </a:txBody>
                  <a:tcPr marL="127000" marR="127000" marT="25400" marB="25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Batang"/>
                        </a:rPr>
                        <a:t>Проведение коррекционно-развивающих мероприятий специалистами консилиума согласно скоординированному плану</a:t>
                      </a:r>
                    </a:p>
                  </a:txBody>
                  <a:tcPr marL="127000" marR="127000" marT="25400" marB="25400"/>
                </a:tc>
                <a:tc>
                  <a:txBody>
                    <a:bodyPr/>
                    <a:lstStyle/>
                    <a:p>
                      <a:pPr marL="228600" lvl="0" indent="-2286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200" dirty="0" smtClean="0">
                          <a:latin typeface="Times New Roman"/>
                          <a:ea typeface="Batang"/>
                        </a:rPr>
                        <a:t>Журнал </a:t>
                      </a:r>
                      <a:r>
                        <a:rPr lang="ru-RU" sz="1200" dirty="0">
                          <a:latin typeface="Times New Roman"/>
                          <a:ea typeface="Batang"/>
                        </a:rPr>
                        <a:t>учета индивидуальных и групповых </a:t>
                      </a:r>
                      <a:r>
                        <a:rPr lang="ru-RU" sz="1200" dirty="0" smtClean="0">
                          <a:latin typeface="Times New Roman"/>
                          <a:ea typeface="Batang"/>
                        </a:rPr>
                        <a:t>занятий</a:t>
                      </a:r>
                    </a:p>
                  </a:txBody>
                  <a:tcPr marL="127000" marR="127000" marT="25400" marB="25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Batang"/>
                        </a:rPr>
                        <a:t>Специалисты консилиума</a:t>
                      </a:r>
                    </a:p>
                  </a:txBody>
                  <a:tcPr marL="127000" marR="127000" marT="25400" marB="25400"/>
                </a:tc>
              </a:tr>
              <a:tr h="13261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Batang"/>
                        </a:rPr>
                        <a:t>IX</a:t>
                      </a:r>
                    </a:p>
                  </a:txBody>
                  <a:tcPr marL="127000" marR="127000" marT="25400" marB="25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Batang"/>
                        </a:rPr>
                        <a:t>Оценка эффектив­ности коррекцион-но-развивающей работы</a:t>
                      </a:r>
                    </a:p>
                  </a:txBody>
                  <a:tcPr marL="127000" marR="127000" marT="25400" marB="25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Batang"/>
                        </a:rPr>
                        <a:t>Оценивается изменение состояния ребенка и необходимость дальнейшей работы с ним</a:t>
                      </a:r>
                    </a:p>
                  </a:txBody>
                  <a:tcPr marL="127000" marR="127000" marT="25400" marB="25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1. Карта динамики развития ребенка (или </a:t>
                      </a:r>
                      <a:r>
                        <a:rPr lang="ru-RU" sz="1200" dirty="0" smtClean="0">
                          <a:latin typeface="Times New Roman"/>
                          <a:ea typeface="Batang"/>
                        </a:rPr>
                        <a:t>«Карта достижений»)</a:t>
                      </a:r>
                      <a:endParaRPr lang="ru-RU" sz="1200" dirty="0">
                        <a:latin typeface="Times New Roman"/>
                        <a:ea typeface="Batang"/>
                      </a:endParaRPr>
                    </a:p>
                  </a:txBody>
                  <a:tcPr marL="127000" marR="127000" marT="25400" marB="25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Batang"/>
                        </a:rPr>
                        <a:t>Специалисты консилиума</a:t>
                      </a:r>
                    </a:p>
                  </a:txBody>
                  <a:tcPr marL="127000" marR="127000" marT="25400" marB="25400"/>
                </a:tc>
              </a:tr>
            </a:tbl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500"/>
              </a:spcBef>
              <a:spcAft>
                <a:spcPts val="800"/>
              </a:spcAft>
            </a:pPr>
            <a:r>
              <a:rPr lang="ru-RU" sz="2000" b="1" dirty="0">
                <a:latin typeface="Arial" panose="020B0604020202020204" pitchFamily="34" charset="0"/>
              </a:rPr>
              <a:t>Этапы создания и организации деятельности психолого-медико-педагогического консилиума общеобразовательного учреждения</a:t>
            </a:r>
            <a:endParaRPr lang="ru-RU" sz="2000" b="1" dirty="0">
              <a:effectLst/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777875"/>
          </a:xfrm>
          <a:solidFill>
            <a:srgbClr val="705C06"/>
          </a:solidFill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виды сопровождающей деятельности участников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школьного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психолого-педагогического консилиума</a:t>
            </a:r>
            <a:endParaRPr lang="ru-RU" sz="3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56550236"/>
              </p:ext>
            </p:extLst>
          </p:nvPr>
        </p:nvGraphicFramePr>
        <p:xfrm>
          <a:off x="251520" y="1285873"/>
          <a:ext cx="8496943" cy="5135004"/>
        </p:xfrm>
        <a:graphic>
          <a:graphicData uri="http://schemas.openxmlformats.org/drawingml/2006/table">
            <a:tbl>
              <a:tblPr/>
              <a:tblGrid>
                <a:gridCol w="914280"/>
                <a:gridCol w="1748844"/>
                <a:gridCol w="2864851"/>
                <a:gridCol w="2968968"/>
              </a:tblGrid>
              <a:tr h="410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Участники консилиума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036" marR="200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04813" marR="0" lvl="0" indent="0" algn="l" defTabSz="914400" rtl="0" eaLnBrk="1" fontAlgn="base" latinLnBrk="0" hangingPunct="1">
                        <a:lnSpc>
                          <a:spcPts val="1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Этап подготовки к консилиуму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036" marR="200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22325" marR="0" lvl="0" indent="0" algn="l" defTabSz="914400" rtl="0" eaLnBrk="1" fontAlgn="base" latinLnBrk="0" hangingPunct="1">
                        <a:lnSpc>
                          <a:spcPts val="1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На заседаниях консилиума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036" marR="200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Этап реализации принятых на консилиуме решений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036" marR="200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16350">
                <a:tc>
                  <a:txBody>
                    <a:bodyPr/>
                    <a:lstStyle/>
                    <a:p>
                      <a:pPr marL="3175" marR="0" lvl="0" indent="-3175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Председатель 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036" marR="200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l" defTabSz="914400" rtl="0" eaLnBrk="1" fontAlgn="base" latinLnBrk="0" hangingPunct="1">
                        <a:lnSpc>
                          <a:spcPts val="1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Организационная помощь в проведении основных диагностических мероприятий.</a:t>
                      </a:r>
                    </a:p>
                  </a:txBody>
                  <a:tcPr marL="20036" marR="200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l" defTabSz="914400" rtl="0" eaLnBrk="1" fontAlgn="base" latinLnBrk="0" hangingPunct="1">
                        <a:lnSpc>
                          <a:spcPts val="1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 Руководство и координация работы членов консилиума.</a:t>
                      </a:r>
                    </a:p>
                  </a:txBody>
                  <a:tcPr marL="20036" marR="200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1.Руководством процессом сопровождения по результатам консилиума. </a:t>
                      </a:r>
                    </a:p>
                    <a:p>
                      <a:pPr marL="0" marR="0" lvl="0" indent="7938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2.Комплектование коррекционных групп.</a:t>
                      </a:r>
                    </a:p>
                  </a:txBody>
                  <a:tcPr marL="20036" marR="200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006852">
                <a:tc>
                  <a:txBody>
                    <a:bodyPr/>
                    <a:lstStyle/>
                    <a:p>
                      <a:pPr marL="3175" marR="0" lvl="0" indent="-3175" algn="l" defTabSz="914400" rtl="0" eaLnBrk="1" fontAlgn="base" latinLnBrk="0" hangingPunct="1">
                        <a:lnSpc>
                          <a:spcPts val="1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Педагог-психолог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036" marR="200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16038" algn="l"/>
                        </a:tabLst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1.Проведение</a:t>
                      </a:r>
                      <a:b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диагностических</a:t>
                      </a:r>
                      <a:b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исследований,</a:t>
                      </a:r>
                      <a:b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трудностей в обучении.</a:t>
                      </a:r>
                    </a:p>
                    <a:p>
                      <a:pPr marL="0" marR="0" lvl="0" indent="7938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16038" algn="l"/>
                        </a:tabLst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2.Подготовка материалов.</a:t>
                      </a:r>
                    </a:p>
                  </a:txBody>
                  <a:tcPr marL="20036" marR="200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1.Предоставление  участникам  консилиума информации о психологическом развитии. 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Сформированность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возрастных новообразований. 2.Участие в разработке индивидуальных программ развития.</a:t>
                      </a:r>
                    </a:p>
                  </a:txBody>
                  <a:tcPr marL="20036" marR="200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1.Проведение коррекционных занятий.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2.Проведение углубленного обследования.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3.Планирование  взаимодействия  с  педагогами  и родителями.</a:t>
                      </a:r>
                    </a:p>
                  </a:txBody>
                  <a:tcPr marL="20036" marR="200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027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Учитель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036" marR="200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1.Педагогическая характеристика учащихся. </a:t>
                      </a:r>
                    </a:p>
                    <a:p>
                      <a:pPr marL="0" marR="0" lvl="0" indent="7938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2.Информация об особенностях общения.</a:t>
                      </a:r>
                    </a:p>
                  </a:txBody>
                  <a:tcPr marL="20036" marR="200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1.Предоставление информации об успеваемости уч-ся. Виды и объем помощи, динамика в обучении, перенос по аналогии, работоспособность. </a:t>
                      </a:r>
                    </a:p>
                    <a:p>
                      <a:pPr marL="0" marR="0" lvl="0" indent="7938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Участие в разработке индивидуальных программ развития.</a:t>
                      </a:r>
                    </a:p>
                  </a:txBody>
                  <a:tcPr marL="20036" marR="200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1.Проведение коррекционных занятий.</a:t>
                      </a:r>
                    </a:p>
                    <a:p>
                      <a:pPr marL="0" marR="0" lvl="0" indent="7938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2.Осуществление коррекционного компонента уроков.</a:t>
                      </a:r>
                    </a:p>
                  </a:txBody>
                  <a:tcPr marL="20036" marR="200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0068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Учитель-логопед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036" marR="200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1.Обследование устной и письменной речи. 2.Логопедическое представление на уч-ся.</a:t>
                      </a:r>
                    </a:p>
                  </a:txBody>
                  <a:tcPr marL="20036" marR="200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1.Раннее речевое развитие. Актуальный уровень речевого развития.</a:t>
                      </a:r>
                    </a:p>
                    <a:p>
                      <a:pPr marL="0" marR="0" lvl="0" indent="7938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2.Рекомендации по дальнейшему обучению.</a:t>
                      </a:r>
                    </a:p>
                  </a:txBody>
                  <a:tcPr marL="20036" marR="200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1.Проведение логопедических занятий. </a:t>
                      </a:r>
                    </a:p>
                    <a:p>
                      <a:pPr marL="0" marR="0" lvl="0" indent="7938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2.Индивидуальное  и групповое  консультирование родителей.</a:t>
                      </a:r>
                    </a:p>
                    <a:p>
                      <a:pPr marL="0" marR="0" lvl="0" indent="7938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3.Контроль за речью школьников в учебно-воспитательном процессе.</a:t>
                      </a:r>
                    </a:p>
                  </a:txBody>
                  <a:tcPr marL="20036" marR="200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027250">
                <a:tc>
                  <a:txBody>
                    <a:bodyPr/>
                    <a:lstStyle/>
                    <a:p>
                      <a:pPr marL="0" marR="0" lvl="0" indent="3175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Социальный педагог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036" marR="200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1.Социальный статус семей уч-ся.</a:t>
                      </a:r>
                    </a:p>
                    <a:p>
                      <a:pPr marL="0" marR="0" lvl="0" indent="7938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2.Выявление причин, влияющих    на   развитие и обучение детей.</a:t>
                      </a:r>
                    </a:p>
                  </a:txBody>
                  <a:tcPr marL="20036" marR="200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1.Характеристика состава семьи. </a:t>
                      </a:r>
                    </a:p>
                    <a:p>
                      <a:pPr marL="0" marR="0" lvl="0" indent="7938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2.Условия воспитания в семье.</a:t>
                      </a:r>
                    </a:p>
                    <a:p>
                      <a:pPr marL="0" marR="0" lvl="0" indent="7938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3.При необходимости организация участия родителей в заседаниях консилиума.</a:t>
                      </a:r>
                    </a:p>
                  </a:txBody>
                  <a:tcPr marL="20036" marR="200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.Контроль социально неблагополучных семей. 2.Консультации родителей.</a:t>
                      </a:r>
                    </a:p>
                    <a:p>
                      <a:pPr marL="0" marR="0" lvl="0" indent="7938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3.Защита прав ребенка в образовательном пространстве школы.</a:t>
                      </a:r>
                    </a:p>
                    <a:p>
                      <a:pPr marL="0" marR="0" lvl="0" indent="7938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4.Проведение специальных обучающих занятий.</a:t>
                      </a:r>
                    </a:p>
                  </a:txBody>
                  <a:tcPr marL="20036" marR="200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45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060848"/>
            <a:ext cx="8229600" cy="4525963"/>
          </a:xfrm>
        </p:spPr>
        <p:txBody>
          <a:bodyPr/>
          <a:lstStyle/>
          <a:p>
            <a:r>
              <a:rPr lang="ru-RU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Консилиум - </a:t>
            </a:r>
            <a:r>
              <a:rPr lang="ru-RU" b="1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800" b="1" kern="1200" cap="small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ППк</a:t>
            </a:r>
            <a:r>
              <a:rPr lang="ru-RU" sz="2800" b="1" kern="1200" cap="small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800" b="1" kern="1200" cap="small" dirty="0">
                <a:latin typeface="Times New Roman" pitchFamily="18" charset="0"/>
                <a:ea typeface="+mj-ea"/>
                <a:cs typeface="Times New Roman" pitchFamily="18" charset="0"/>
              </a:rPr>
              <a:t>является одной из форм взаимодействия специалистов образовательного учреждения, объединяющихся для психолого-медико-педагогического сопровождения обучающихся с отклонениями в развитии и</a:t>
            </a:r>
            <a:r>
              <a:rPr lang="en-US" sz="2800" b="1" kern="1200" cap="small" dirty="0">
                <a:latin typeface="Times New Roman" pitchFamily="18" charset="0"/>
                <a:ea typeface="+mj-ea"/>
                <a:cs typeface="Times New Roman" pitchFamily="18" charset="0"/>
              </a:rPr>
              <a:t>|</a:t>
            </a:r>
            <a:r>
              <a:rPr lang="ru-RU" sz="2800" b="1" kern="1200" cap="small" dirty="0">
                <a:latin typeface="Times New Roman" pitchFamily="18" charset="0"/>
                <a:ea typeface="+mj-ea"/>
                <a:cs typeface="Times New Roman" pitchFamily="18" charset="0"/>
              </a:rPr>
              <a:t>или состояниями декомпенсации</a:t>
            </a:r>
            <a:r>
              <a:rPr lang="ru-RU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820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579296" cy="1143000"/>
          </a:xfrm>
        </p:spPr>
        <p:txBody>
          <a:bodyPr/>
          <a:lstStyle/>
          <a:p>
            <a:r>
              <a:rPr lang="ru-RU" sz="3200" b="1" dirty="0" smtClean="0"/>
              <a:t>Важно! 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 консилиуме обсуждаются обобщенные аналитические материалы обследования каждого специалиста (педагога, педагога-психолога,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учителя-логопеда).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этих материалах информация о ребенке и его семье облекается в формы, не нарушающие их права на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конфиденциальность;</a:t>
            </a:r>
            <a:endParaRPr lang="ru-RU" sz="2800" b="1" dirty="0"/>
          </a:p>
          <a:p>
            <a:pPr>
              <a:buFont typeface="Wingdings" pitchFamily="2" charset="2"/>
              <a:buChar char="Ø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Специалисты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ПП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консилиума несут ответственность за обеспечение </a:t>
            </a:r>
            <a:r>
              <a:rPr lang="ru-RU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диагностико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-коррекционного, психолого-педагогического и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социального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сопровождения обучающихся,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воспитанников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 ОВЗ, в том числе в состоянии декомпенсации, исходя из реальных возможностей образовательного учреждения и в соответствии со специальными образовательными потребностями, возрастными и индивидуальными особенностями, состоянием соматического и нервно-психического здоровья обучающихся, воспитанников.</a:t>
            </a: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9267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Используемые материалы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80588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1800" dirty="0" smtClean="0"/>
              <a:t>Материалы презентации, представленные </a:t>
            </a:r>
            <a:r>
              <a:rPr lang="ru-RU" sz="1800" dirty="0" err="1" smtClean="0"/>
              <a:t>тьютором</a:t>
            </a:r>
            <a:r>
              <a:rPr lang="ru-RU" sz="1800" dirty="0" smtClean="0"/>
              <a:t> очного семинара «Инклюзивное обучение в начальной школе».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Материалы из сети интернета</a:t>
            </a:r>
            <a:r>
              <a:rPr lang="ru-RU" sz="2400" dirty="0" smtClean="0"/>
              <a:t>.</a:t>
            </a:r>
          </a:p>
          <a:p>
            <a:pPr marL="514350" indent="-514350">
              <a:buAutoNum type="arabicPeriod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2059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060848"/>
            <a:ext cx="8229600" cy="4525963"/>
          </a:xfrm>
        </p:spPr>
        <p:txBody>
          <a:bodyPr/>
          <a:lstStyle/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2000" b="1" kern="1200" dirty="0">
                <a:latin typeface="Times New Roman" pitchFamily="18" charset="0"/>
                <a:cs typeface="Times New Roman" pitchFamily="18" charset="0"/>
              </a:rPr>
              <a:t>Конвенцией о правах ребёнка;</a:t>
            </a:r>
          </a:p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2000" b="1" kern="1200" dirty="0">
                <a:latin typeface="Times New Roman" pitchFamily="18" charset="0"/>
                <a:cs typeface="Times New Roman" pitchFamily="18" charset="0"/>
              </a:rPr>
              <a:t> Законом РФ «Об образовании»;</a:t>
            </a:r>
          </a:p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2000" b="1" kern="1200" dirty="0">
                <a:latin typeface="Times New Roman" pitchFamily="18" charset="0"/>
                <a:cs typeface="Times New Roman" pitchFamily="18" charset="0"/>
              </a:rPr>
              <a:t>ФЗ об основных гарантиях прав ребенка в РФ;</a:t>
            </a:r>
          </a:p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2000" b="1" kern="1200" dirty="0">
                <a:latin typeface="Times New Roman" pitchFamily="18" charset="0"/>
                <a:cs typeface="Times New Roman" pitchFamily="18" charset="0"/>
              </a:rPr>
              <a:t>Семейным кодекс РФ;</a:t>
            </a:r>
          </a:p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2000" b="1" kern="1200" dirty="0">
                <a:latin typeface="Times New Roman" pitchFamily="18" charset="0"/>
                <a:cs typeface="Times New Roman" pitchFamily="18" charset="0"/>
              </a:rPr>
              <a:t>Инструктивным письмом №27/901-6 от 27.03.2000 г. МО РФ;</a:t>
            </a:r>
          </a:p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2000" b="1" kern="1200" dirty="0">
                <a:latin typeface="Times New Roman" pitchFamily="18" charset="0"/>
                <a:cs typeface="Times New Roman" pitchFamily="18" charset="0"/>
              </a:rPr>
              <a:t> Уставом </a:t>
            </a:r>
            <a:r>
              <a:rPr lang="ru-RU" sz="2000" b="1" kern="1200" dirty="0" smtClean="0">
                <a:latin typeface="Times New Roman" pitchFamily="18" charset="0"/>
                <a:cs typeface="Times New Roman" pitchFamily="18" charset="0"/>
              </a:rPr>
              <a:t>МБОУ </a:t>
            </a:r>
            <a:r>
              <a:rPr lang="ru-RU" sz="2000" b="1" kern="1200" dirty="0" err="1" smtClean="0">
                <a:latin typeface="Times New Roman" pitchFamily="18" charset="0"/>
                <a:cs typeface="Times New Roman" pitchFamily="18" charset="0"/>
              </a:rPr>
              <a:t>Солгонская</a:t>
            </a:r>
            <a:r>
              <a:rPr lang="ru-RU" sz="2000" b="1" kern="1200" dirty="0" smtClean="0">
                <a:latin typeface="Times New Roman" pitchFamily="18" charset="0"/>
                <a:cs typeface="Times New Roman" pitchFamily="18" charset="0"/>
              </a:rPr>
              <a:t> СОШ;</a:t>
            </a:r>
            <a:endParaRPr lang="ru-RU" sz="2000" b="1" kern="1200" dirty="0">
              <a:latin typeface="Times New Roman" pitchFamily="18" charset="0"/>
              <a:cs typeface="Times New Roman" pitchFamily="18" charset="0"/>
            </a:endParaRPr>
          </a:p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2000" b="1" kern="1200" dirty="0">
                <a:latin typeface="Times New Roman" pitchFamily="18" charset="0"/>
                <a:cs typeface="Times New Roman" pitchFamily="18" charset="0"/>
              </a:rPr>
              <a:t>Приказом о создании </a:t>
            </a:r>
            <a:r>
              <a:rPr lang="ru-RU" sz="2000" b="1" kern="12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2000" b="1" kern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kern="12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b="1" kern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МБОУ </a:t>
            </a:r>
            <a:r>
              <a:rPr lang="ru-RU" sz="2000" b="1" kern="1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Солгонская</a:t>
            </a:r>
            <a:r>
              <a:rPr lang="ru-RU" sz="2000" b="1" kern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СОШ</a:t>
            </a:r>
            <a:r>
              <a:rPr lang="ru-RU" sz="2000" b="1" kern="12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b="1" kern="1200" dirty="0">
              <a:latin typeface="Times New Roman" pitchFamily="18" charset="0"/>
              <a:cs typeface="Times New Roman" pitchFamily="18" charset="0"/>
            </a:endParaRPr>
          </a:p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2000" b="1" kern="1200" dirty="0">
                <a:latin typeface="Times New Roman" pitchFamily="18" charset="0"/>
                <a:cs typeface="Times New Roman" pitchFamily="18" charset="0"/>
              </a:rPr>
              <a:t>Положением о </a:t>
            </a:r>
            <a:r>
              <a:rPr lang="ru-RU" sz="2000" b="1" kern="12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2000" b="1" kern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kern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МБОУ </a:t>
            </a:r>
            <a:r>
              <a:rPr lang="ru-RU" sz="2000" b="1" kern="1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Солгонская</a:t>
            </a:r>
            <a:r>
              <a:rPr lang="ru-RU" sz="2000" b="1" kern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СОШ</a:t>
            </a:r>
            <a:r>
              <a:rPr lang="ru-RU" sz="2000" b="1" kern="12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b="1" kern="1200" dirty="0">
              <a:latin typeface="Times New Roman" pitchFamily="18" charset="0"/>
              <a:cs typeface="Times New Roman" pitchFamily="18" charset="0"/>
            </a:endParaRPr>
          </a:p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2000" b="1" kern="1200" dirty="0">
                <a:latin typeface="Times New Roman" pitchFamily="18" charset="0"/>
                <a:cs typeface="Times New Roman" pitchFamily="18" charset="0"/>
              </a:rPr>
              <a:t>Договорами между образовательным учреждением и родителями (законными представителями) обучающихся, </a:t>
            </a:r>
            <a:r>
              <a:rPr lang="ru-RU" sz="2000" b="1" kern="12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2000" b="1" kern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kern="12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b="1" kern="1200" dirty="0" smtClean="0">
                <a:latin typeface="Times New Roman" pitchFamily="18" charset="0"/>
                <a:cs typeface="Times New Roman" pitchFamily="18" charset="0"/>
              </a:rPr>
              <a:t>РПМПК.</a:t>
            </a:r>
            <a:endParaRPr lang="ru-RU" sz="2000" b="1" kern="1200" dirty="0">
              <a:latin typeface="Times New Roman" pitchFamily="18" charset="0"/>
              <a:cs typeface="Times New Roman" pitchFamily="18" charset="0"/>
            </a:endParaRPr>
          </a:p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q"/>
              <a:defRPr/>
            </a:pPr>
            <a:endParaRPr lang="ru-RU" sz="2400" kern="1200" dirty="0">
              <a:latin typeface="Century Schoolbook"/>
            </a:endParaRPr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547664" y="332656"/>
            <a:ext cx="68407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ППк</a:t>
            </a:r>
            <a:r>
              <a:rPr kumimoji="0" lang="ru-RU" sz="3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В СВОЕЙ ДЕЯТЕЛЬНОСТИ РУКОВОДСТВУЕТСЯ: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36488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ru-RU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Нормативно-правовая</a:t>
            </a: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база деятельности системы </a:t>
            </a:r>
            <a:r>
              <a:rPr lang="ru-RU" sz="36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ППк</a:t>
            </a:r>
            <a:endParaRPr lang="ru-RU" sz="35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48640" indent="-41148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Ø"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000" u="sng" dirty="0">
                <a:latin typeface="Times New Roman"/>
                <a:ea typeface="Times New Roman"/>
                <a:cs typeface="Times New Roman"/>
              </a:rPr>
              <a:t>Распоряжение Министерства просвещения РФ от 9 сентября 2019 г. N Р-93 "Об утверждении примерного Положения о психолого-педагогическом консилиуме образовательной организации"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24 октября 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2019</a:t>
            </a:r>
            <a:endParaRPr lang="ru-RU" sz="1600" dirty="0"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Письмо МО РФ «Об организации службы психолого-педагогического и медико-социального сопровождения в образовательном учреждении»   от 27.06.2003 </a:t>
            </a:r>
            <a:r>
              <a:rPr lang="ru-RU" sz="2000" i="1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Приложение к письму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Методические рекомендации «По психолого-педагогическому сопровождению обучающихся в учебно-воспитательном процессе в условиях модернизации образования».</a:t>
            </a:r>
          </a:p>
          <a:p>
            <a:pPr marL="0" indent="-609600" algn="just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Ø"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ru-RU" sz="3000" b="1" kern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ЦЕЛЬЮ </a:t>
            </a:r>
            <a:r>
              <a:rPr lang="ru-RU" sz="3000" b="1" kern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3000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kern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ЯВЛЯЕТСЯ</a:t>
            </a:r>
            <a:endParaRPr lang="ru-RU" sz="35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368046" indent="-28575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800" kern="1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2800" kern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диагностико</a:t>
            </a:r>
            <a:r>
              <a:rPr lang="ru-RU" sz="28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-коррекционного </a:t>
            </a:r>
            <a:r>
              <a:rPr lang="ru-RU" sz="2800" kern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психолого-педагогического </a:t>
            </a:r>
            <a:r>
              <a:rPr lang="ru-RU" sz="28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сопровождения обучающихся, с отклонениями в развитии и/или состояния декомпенсации исходя из реальных возможностей образовательного учреждения и в соответствии со специальными образовательными потребностями, возрастными и индивидуальными особенностями, состоянием соматического и нервно-психического здоровья обучающихся.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40969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ru-RU" sz="3200" b="1" kern="1200" cap="sm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 </a:t>
            </a:r>
            <a:r>
              <a:rPr lang="ru-RU" sz="3200" b="1" kern="1200" cap="small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ПМПк</a:t>
            </a:r>
            <a:r>
              <a:rPr lang="ru-RU" sz="3200" b="1" kern="1200" cap="sm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sz="36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1800" kern="1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выявление и ранняя (с первых дней пребывания ребенка в ОУ) диагностика отклонений в развитии; </a:t>
            </a:r>
          </a:p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19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профилактика физических, интеллектуальных и эмоционально-личностных перегрузок и срывов; </a:t>
            </a:r>
          </a:p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19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выявление резервных возможностей ребенка;</a:t>
            </a:r>
          </a:p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19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выбор дифференцированных педагогических условий;</a:t>
            </a:r>
          </a:p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19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выбор оптимальной для развития ребенка учебной программы;</a:t>
            </a:r>
          </a:p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19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выработка коллективных обоснованных рекомендаций по основным направления коррекционно-развивающей работы;</a:t>
            </a:r>
          </a:p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19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определение путей интеграции детей в соответствующие классы;</a:t>
            </a:r>
          </a:p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19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подготовка и ведение документации, отражающей актуальное развитие ребенка, динамику его состояния, уровень школьной успешности.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82758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СОСТАВ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ПМПк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2400" dirty="0" smtClean="0"/>
              <a:t>Председатель </a:t>
            </a:r>
            <a:r>
              <a:rPr lang="ru-RU" sz="2400" dirty="0" err="1" smtClean="0"/>
              <a:t>ППк</a:t>
            </a:r>
            <a:r>
              <a:rPr lang="ru-RU" sz="2400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Педагог-психолог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Учитель-дефектолог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Учитель-логопед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Социальный педагог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575791"/>
          </a:xfrm>
        </p:spPr>
        <p:txBody>
          <a:bodyPr/>
          <a:lstStyle/>
          <a:p>
            <a:pPr eaLnBrk="1" hangingPunct="1"/>
            <a:r>
              <a:rPr lang="ru-RU" sz="3600" b="1" i="1" dirty="0" smtClean="0">
                <a:solidFill>
                  <a:srgbClr val="003300"/>
                </a:solidFill>
              </a:rPr>
              <a:t>Направления </a:t>
            </a:r>
            <a:r>
              <a:rPr lang="ru-RU" sz="3600" b="1" i="1" dirty="0" err="1" smtClean="0">
                <a:solidFill>
                  <a:srgbClr val="003300"/>
                </a:solidFill>
              </a:rPr>
              <a:t>ПМПк</a:t>
            </a:r>
            <a:endParaRPr lang="en-US" sz="3600" b="1" i="1" dirty="0" smtClean="0">
              <a:solidFill>
                <a:srgbClr val="0033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55788"/>
            <a:ext cx="8229600" cy="4525962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endParaRPr lang="en-US" dirty="0" smtClean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000503923"/>
              </p:ext>
            </p:extLst>
          </p:nvPr>
        </p:nvGraphicFramePr>
        <p:xfrm>
          <a:off x="1475656" y="1700808"/>
          <a:ext cx="6096000" cy="4725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579296" cy="1143000"/>
          </a:xfrm>
        </p:spPr>
        <p:txBody>
          <a:bodyPr/>
          <a:lstStyle/>
          <a:p>
            <a:r>
              <a:rPr lang="ru-RU" sz="3000" b="1" kern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3000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kern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ПРОВОДИТСЯ: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20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 результатам обследования</a:t>
            </a:r>
          </a:p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20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(психологическая диагностика);</a:t>
            </a:r>
          </a:p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20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 запросу учителя;</a:t>
            </a:r>
          </a:p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20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 запросу педагога-психолога;</a:t>
            </a:r>
          </a:p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20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 запросу родителей;</a:t>
            </a:r>
          </a:p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20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 запросу </a:t>
            </a:r>
            <a:r>
              <a:rPr lang="ru-RU" sz="2000" kern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социального педагога</a:t>
            </a:r>
            <a:r>
              <a:rPr lang="ru-RU" sz="20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20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 запросу медицинского </a:t>
            </a:r>
            <a:r>
              <a:rPr lang="ru-RU" sz="2000" kern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работника</a:t>
            </a:r>
            <a:r>
              <a:rPr lang="ru-RU" sz="20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 pitchFamily="2" charset="2"/>
              <a:buChar char="Ø"/>
              <a:defRPr/>
            </a:pPr>
            <a:r>
              <a:rPr lang="ru-RU" sz="20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 запросу ученика</a:t>
            </a:r>
            <a:r>
              <a:rPr lang="ru-RU" sz="1800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lvl="0" indent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None/>
              <a:defRPr/>
            </a:pPr>
            <a:r>
              <a:rPr lang="ru-RU" sz="2000" b="1" i="1" kern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 согласия родителей (законных представителей) и на основании Договора между ОУ и родителями (законными представителями) ребёнка.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884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8009</TotalTime>
  <Words>1377</Words>
  <Application>Microsoft Office PowerPoint</Application>
  <PresentationFormat>Экран (4:3)</PresentationFormat>
  <Paragraphs>296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Diseño predeterminado</vt:lpstr>
      <vt:lpstr>Эркер</vt:lpstr>
      <vt:lpstr>Организация работы психолого-педагогического консилиума</vt:lpstr>
      <vt:lpstr>Презентация PowerPoint</vt:lpstr>
      <vt:lpstr>Презентация PowerPoint</vt:lpstr>
      <vt:lpstr>Нормативно-правовая база деятельности системы ППк</vt:lpstr>
      <vt:lpstr>ЦЕЛЬЮ ППк ЯВЛЯЕТСЯ</vt:lpstr>
      <vt:lpstr>ЗАДАЧИ ПМПк: </vt:lpstr>
      <vt:lpstr>СОСТАВ  ПМПк</vt:lpstr>
      <vt:lpstr>Направления ПМПк</vt:lpstr>
      <vt:lpstr>ППк ПРОВОДИТСЯ:</vt:lpstr>
      <vt:lpstr>Виды консилиумов:</vt:lpstr>
      <vt:lpstr>Виды консилиумов:</vt:lpstr>
      <vt:lpstr>ФОРМЫ УЧЕТА ДЕЯТЕЛЬНОСТИ СПЕЦИАЛИСТОВ   ППк:</vt:lpstr>
      <vt:lpstr>Журнал записи детей на ППк</vt:lpstr>
      <vt:lpstr>Журнал регистрации заключений и рекомендаций специалистов и коллегиального заключения и рекомендаций ППк</vt:lpstr>
      <vt:lpstr>Презентация PowerPoint</vt:lpstr>
      <vt:lpstr>Презентация PowerPoint</vt:lpstr>
      <vt:lpstr>Этапы создания и организации деятельности психолого-медико-педагогического консилиума общеобразовательного учреждения</vt:lpstr>
      <vt:lpstr>Этапы создания и организации деятельности психолого-медико-педагогического консилиума общеобразовательного учреждения</vt:lpstr>
      <vt:lpstr>  Задачи и виды сопровождающей деятельности участников школьного психолого-педагогического консилиума</vt:lpstr>
      <vt:lpstr>Важно!  </vt:lpstr>
      <vt:lpstr>Используемые материалы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user</cp:lastModifiedBy>
  <cp:revision>752</cp:revision>
  <dcterms:created xsi:type="dcterms:W3CDTF">2010-05-23T14:28:12Z</dcterms:created>
  <dcterms:modified xsi:type="dcterms:W3CDTF">2020-01-18T07:10:55Z</dcterms:modified>
</cp:coreProperties>
</file>